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342" r:id="rId2"/>
    <p:sldId id="256" r:id="rId3"/>
    <p:sldId id="326" r:id="rId4"/>
    <p:sldId id="329" r:id="rId5"/>
    <p:sldId id="322" r:id="rId6"/>
    <p:sldId id="306" r:id="rId7"/>
    <p:sldId id="328" r:id="rId8"/>
    <p:sldId id="307" r:id="rId9"/>
    <p:sldId id="308" r:id="rId10"/>
    <p:sldId id="309" r:id="rId11"/>
    <p:sldId id="310" r:id="rId12"/>
    <p:sldId id="312" r:id="rId13"/>
    <p:sldId id="313" r:id="rId14"/>
    <p:sldId id="334" r:id="rId15"/>
    <p:sldId id="353" r:id="rId16"/>
    <p:sldId id="350" r:id="rId17"/>
    <p:sldId id="335" r:id="rId18"/>
    <p:sldId id="336" r:id="rId19"/>
    <p:sldId id="337" r:id="rId20"/>
    <p:sldId id="338" r:id="rId21"/>
    <p:sldId id="340" r:id="rId22"/>
    <p:sldId id="352" r:id="rId23"/>
    <p:sldId id="359" r:id="rId24"/>
    <p:sldId id="343" r:id="rId25"/>
    <p:sldId id="344" r:id="rId26"/>
    <p:sldId id="345" r:id="rId27"/>
    <p:sldId id="346" r:id="rId28"/>
    <p:sldId id="347" r:id="rId29"/>
    <p:sldId id="348" r:id="rId30"/>
    <p:sldId id="349" r:id="rId31"/>
    <p:sldId id="257" r:id="rId32"/>
    <p:sldId id="258" r:id="rId33"/>
    <p:sldId id="259" r:id="rId34"/>
    <p:sldId id="260" r:id="rId35"/>
    <p:sldId id="261" r:id="rId36"/>
    <p:sldId id="262" r:id="rId37"/>
    <p:sldId id="263" r:id="rId38"/>
    <p:sldId id="264" r:id="rId39"/>
    <p:sldId id="356" r:id="rId40"/>
    <p:sldId id="330" r:id="rId41"/>
    <p:sldId id="265" r:id="rId42"/>
    <p:sldId id="266" r:id="rId43"/>
    <p:sldId id="298" r:id="rId44"/>
    <p:sldId id="267" r:id="rId45"/>
    <p:sldId id="268" r:id="rId46"/>
    <p:sldId id="269" r:id="rId47"/>
    <p:sldId id="357" r:id="rId48"/>
    <p:sldId id="323" r:id="rId49"/>
    <p:sldId id="270" r:id="rId50"/>
    <p:sldId id="276" r:id="rId51"/>
    <p:sldId id="271" r:id="rId52"/>
    <p:sldId id="272" r:id="rId53"/>
    <p:sldId id="273" r:id="rId54"/>
    <p:sldId id="324" r:id="rId55"/>
    <p:sldId id="274" r:id="rId56"/>
    <p:sldId id="299" r:id="rId57"/>
    <p:sldId id="331" r:id="rId58"/>
    <p:sldId id="275" r:id="rId59"/>
    <p:sldId id="277" r:id="rId60"/>
    <p:sldId id="278" r:id="rId61"/>
    <p:sldId id="300" r:id="rId62"/>
    <p:sldId id="301" r:id="rId63"/>
    <p:sldId id="279" r:id="rId64"/>
    <p:sldId id="280" r:id="rId65"/>
    <p:sldId id="281" r:id="rId66"/>
    <p:sldId id="303" r:id="rId67"/>
    <p:sldId id="302" r:id="rId68"/>
    <p:sldId id="282" r:id="rId69"/>
    <p:sldId id="304" r:id="rId70"/>
    <p:sldId id="305" r:id="rId71"/>
    <p:sldId id="332" r:id="rId72"/>
    <p:sldId id="351" r:id="rId73"/>
    <p:sldId id="358" r:id="rId74"/>
    <p:sldId id="292" r:id="rId75"/>
    <p:sldId id="293" r:id="rId76"/>
    <p:sldId id="294" r:id="rId77"/>
    <p:sldId id="295" r:id="rId78"/>
    <p:sldId id="296" r:id="rId79"/>
    <p:sldId id="297" r:id="rId80"/>
    <p:sldId id="354" r:id="rId81"/>
    <p:sldId id="355" r:id="rId82"/>
    <p:sldId id="321" r:id="rId8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0000"/>
    <a:srgbClr val="1F3239"/>
    <a:srgbClr val="8000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10" autoAdjust="0"/>
    <p:restoredTop sz="94660"/>
  </p:normalViewPr>
  <p:slideViewPr>
    <p:cSldViewPr>
      <p:cViewPr varScale="1">
        <p:scale>
          <a:sx n="93" d="100"/>
          <a:sy n="93" d="100"/>
        </p:scale>
        <p:origin x="-1434"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solidFill>
                  <a:schemeClr val="tx1"/>
                </a:solidFill>
              </a:defRPr>
            </a:pPr>
            <a:r>
              <a:rPr lang="en-US" sz="1800" dirty="0" smtClean="0">
                <a:solidFill>
                  <a:srgbClr val="FFC000"/>
                </a:solidFill>
                <a:latin typeface="Tahoma" pitchFamily="34" charset="0"/>
                <a:ea typeface="Tahoma" pitchFamily="34" charset="0"/>
                <a:cs typeface="Tahoma" pitchFamily="34" charset="0"/>
              </a:rPr>
              <a:t>DYNAMICS OF VACANCIES  available</a:t>
            </a:r>
            <a:r>
              <a:rPr lang="en-US" sz="1800" baseline="0" dirty="0" smtClean="0">
                <a:solidFill>
                  <a:srgbClr val="FFC000"/>
                </a:solidFill>
                <a:latin typeface="Tahoma" pitchFamily="34" charset="0"/>
                <a:ea typeface="Tahoma" pitchFamily="34" charset="0"/>
                <a:cs typeface="Tahoma" pitchFamily="34" charset="0"/>
              </a:rPr>
              <a:t> </a:t>
            </a:r>
            <a:r>
              <a:rPr lang="en-US" sz="1800" dirty="0" smtClean="0">
                <a:solidFill>
                  <a:srgbClr val="FFC000"/>
                </a:solidFill>
                <a:latin typeface="Tahoma" pitchFamily="34" charset="0"/>
                <a:ea typeface="Tahoma" pitchFamily="34" charset="0"/>
                <a:cs typeface="Tahoma" pitchFamily="34" charset="0"/>
              </a:rPr>
              <a:t>in </a:t>
            </a:r>
            <a:r>
              <a:rPr lang="en-US" sz="1800" dirty="0">
                <a:solidFill>
                  <a:srgbClr val="FFC000"/>
                </a:solidFill>
                <a:latin typeface="Tahoma" pitchFamily="34" charset="0"/>
                <a:ea typeface="Tahoma" pitchFamily="34" charset="0"/>
                <a:cs typeface="Tahoma" pitchFamily="34" charset="0"/>
              </a:rPr>
              <a:t>accounting-Taxation-Business Finance</a:t>
            </a:r>
          </a:p>
          <a:p>
            <a:pPr>
              <a:defRPr sz="1800">
                <a:solidFill>
                  <a:schemeClr val="tx1"/>
                </a:solidFill>
              </a:defRPr>
            </a:pPr>
            <a:r>
              <a:rPr lang="en-US" sz="1800" dirty="0">
                <a:solidFill>
                  <a:srgbClr val="FFC000"/>
                </a:solidFill>
                <a:latin typeface="Tahoma" pitchFamily="34" charset="0"/>
                <a:ea typeface="Tahoma" pitchFamily="34" charset="0"/>
                <a:cs typeface="Tahoma" pitchFamily="34" charset="0"/>
              </a:rPr>
              <a:t> </a:t>
            </a:r>
            <a:r>
              <a:rPr lang="en-US" sz="1800" b="1" i="1" u="none" strike="noStrike" baseline="0" dirty="0">
                <a:solidFill>
                  <a:srgbClr val="FFC000"/>
                </a:solidFill>
                <a:effectLst/>
                <a:latin typeface="Tahoma" pitchFamily="34" charset="0"/>
                <a:ea typeface="Tahoma" pitchFamily="34" charset="0"/>
                <a:cs typeface="Tahoma" pitchFamily="34" charset="0"/>
              </a:rPr>
              <a:t>(data for the 1 quarter of 2013 year adopted for point of comparison (100%)</a:t>
            </a:r>
            <a:endParaRPr lang="en-US" sz="1800" dirty="0">
              <a:solidFill>
                <a:srgbClr val="FFC000"/>
              </a:solidFill>
              <a:latin typeface="Tahoma" pitchFamily="34" charset="0"/>
              <a:ea typeface="Tahoma" pitchFamily="34" charset="0"/>
              <a:cs typeface="Tahoma" pitchFamily="34" charset="0"/>
            </a:endParaRPr>
          </a:p>
        </c:rich>
      </c:tx>
      <c:layout>
        <c:manualLayout>
          <c:xMode val="edge"/>
          <c:yMode val="edge"/>
          <c:x val="0.17675339020122491"/>
          <c:y val="2.7513269174686498E-2"/>
        </c:manualLayout>
      </c:layout>
      <c:overlay val="0"/>
      <c:spPr>
        <a:solidFill>
          <a:srgbClr val="D4D2D0">
            <a:lumMod val="10000"/>
          </a:srgbClr>
        </a:solidFill>
      </c:spPr>
    </c:title>
    <c:autoTitleDeleted val="0"/>
    <c:view3D>
      <c:rotX val="15"/>
      <c:rotY val="20"/>
      <c:rAngAx val="1"/>
    </c:view3D>
    <c:floor>
      <c:thickness val="0"/>
    </c:floor>
    <c:sideWall>
      <c:thickness val="0"/>
    </c:sideWall>
    <c:backWall>
      <c:thickness val="0"/>
    </c:backWall>
    <c:plotArea>
      <c:layout/>
      <c:bar3DChart>
        <c:barDir val="col"/>
        <c:grouping val="percentStacked"/>
        <c:varyColors val="0"/>
        <c:ser>
          <c:idx val="0"/>
          <c:order val="0"/>
          <c:tx>
            <c:strRef>
              <c:f>Лист1!$B$1</c:f>
              <c:strCache>
                <c:ptCount val="1"/>
                <c:pt idx="0">
                  <c:v>Dynamics of vacancies in accounting-Taxation-Business Finance</c:v>
                </c:pt>
              </c:strCache>
            </c:strRef>
          </c:tx>
          <c:invertIfNegative val="0"/>
          <c:dLbls>
            <c:dLbl>
              <c:idx val="0"/>
              <c:layout>
                <c:manualLayout>
                  <c:x val="6.9444444444444579E-3"/>
                  <c:y val="-0.28968253968253982"/>
                </c:manualLayout>
              </c:layout>
              <c:showLegendKey val="0"/>
              <c:showVal val="1"/>
              <c:showCatName val="0"/>
              <c:showSerName val="0"/>
              <c:showPercent val="0"/>
              <c:showBubbleSize val="0"/>
            </c:dLbl>
            <c:dLbl>
              <c:idx val="1"/>
              <c:layout>
                <c:manualLayout>
                  <c:x val="6.9444444444444579E-3"/>
                  <c:y val="-0.28968253968253982"/>
                </c:manualLayout>
              </c:layout>
              <c:showLegendKey val="0"/>
              <c:showVal val="1"/>
              <c:showCatName val="0"/>
              <c:showSerName val="0"/>
              <c:showPercent val="0"/>
              <c:showBubbleSize val="0"/>
            </c:dLbl>
            <c:dLbl>
              <c:idx val="2"/>
              <c:layout>
                <c:manualLayout>
                  <c:x val="6.9444444444444978E-3"/>
                  <c:y val="-0.28571428571428642"/>
                </c:manualLayout>
              </c:layout>
              <c:showLegendKey val="0"/>
              <c:showVal val="1"/>
              <c:showCatName val="0"/>
              <c:showSerName val="0"/>
              <c:showPercent val="0"/>
              <c:showBubbleSize val="0"/>
            </c:dLbl>
            <c:dLbl>
              <c:idx val="3"/>
              <c:layout>
                <c:manualLayout>
                  <c:x val="9.2592592592592952E-3"/>
                  <c:y val="-0.28571428571428642"/>
                </c:manualLayout>
              </c:layout>
              <c:showLegendKey val="0"/>
              <c:showVal val="1"/>
              <c:showCatName val="0"/>
              <c:showSerName val="0"/>
              <c:showPercent val="0"/>
              <c:showBubbleSize val="0"/>
            </c:dLbl>
            <c:dLbl>
              <c:idx val="4"/>
              <c:layout>
                <c:manualLayout>
                  <c:x val="6.9444444444444579E-3"/>
                  <c:y val="-0.28571428571428642"/>
                </c:manualLayout>
              </c:layout>
              <c:showLegendKey val="0"/>
              <c:showVal val="1"/>
              <c:showCatName val="0"/>
              <c:showSerName val="0"/>
              <c:showPercent val="0"/>
              <c:showBubbleSize val="0"/>
            </c:dLbl>
            <c:txPr>
              <a:bodyPr/>
              <a:lstStyle/>
              <a:p>
                <a:pPr>
                  <a:defRPr sz="1800" b="1">
                    <a:solidFill>
                      <a:srgbClr val="FFC000"/>
                    </a:solidFill>
                    <a:latin typeface="Tahoma" pitchFamily="34" charset="0"/>
                    <a:ea typeface="Tahoma" pitchFamily="34" charset="0"/>
                    <a:cs typeface="Tahoma" pitchFamily="34" charset="0"/>
                  </a:defRPr>
                </a:pPr>
                <a:endParaRPr lang="ru-RU"/>
              </a:p>
            </c:txPr>
            <c:showLegendKey val="0"/>
            <c:showVal val="1"/>
            <c:showCatName val="0"/>
            <c:showSerName val="0"/>
            <c:showPercent val="0"/>
            <c:showBubbleSize val="0"/>
            <c:showLeaderLines val="0"/>
          </c:dLbls>
          <c:cat>
            <c:strRef>
              <c:f>Лист1!$A$2:$A$6</c:f>
              <c:strCache>
                <c:ptCount val="5"/>
                <c:pt idx="0">
                  <c:v>I quarter of 2013 </c:v>
                </c:pt>
                <c:pt idx="1">
                  <c:v>II quarter of 2013</c:v>
                </c:pt>
                <c:pt idx="2">
                  <c:v>III quarter of 2013</c:v>
                </c:pt>
                <c:pt idx="3">
                  <c:v>IV quarter of 2013</c:v>
                </c:pt>
                <c:pt idx="4">
                  <c:v>I quarter of 2014</c:v>
                </c:pt>
              </c:strCache>
            </c:strRef>
          </c:cat>
          <c:val>
            <c:numRef>
              <c:f>Лист1!$B$2:$B$6</c:f>
              <c:numCache>
                <c:formatCode>General</c:formatCode>
                <c:ptCount val="5"/>
                <c:pt idx="0">
                  <c:v>100</c:v>
                </c:pt>
                <c:pt idx="1">
                  <c:v>101</c:v>
                </c:pt>
                <c:pt idx="2">
                  <c:v>110</c:v>
                </c:pt>
                <c:pt idx="3">
                  <c:v>103</c:v>
                </c:pt>
                <c:pt idx="4">
                  <c:v>111</c:v>
                </c:pt>
              </c:numCache>
            </c:numRef>
          </c:val>
        </c:ser>
        <c:dLbls>
          <c:showLegendKey val="0"/>
          <c:showVal val="0"/>
          <c:showCatName val="0"/>
          <c:showSerName val="0"/>
          <c:showPercent val="0"/>
          <c:showBubbleSize val="0"/>
        </c:dLbls>
        <c:gapWidth val="150"/>
        <c:shape val="box"/>
        <c:axId val="60107776"/>
        <c:axId val="60130048"/>
        <c:axId val="0"/>
      </c:bar3DChart>
      <c:catAx>
        <c:axId val="60107776"/>
        <c:scaling>
          <c:orientation val="minMax"/>
        </c:scaling>
        <c:delete val="0"/>
        <c:axPos val="b"/>
        <c:majorTickMark val="out"/>
        <c:minorTickMark val="none"/>
        <c:tickLblPos val="nextTo"/>
        <c:txPr>
          <a:bodyPr/>
          <a:lstStyle/>
          <a:p>
            <a:pPr>
              <a:defRPr sz="1800" b="1">
                <a:solidFill>
                  <a:srgbClr val="FFC000"/>
                </a:solidFill>
                <a:latin typeface="Tahoma" pitchFamily="34" charset="0"/>
                <a:ea typeface="Tahoma" pitchFamily="34" charset="0"/>
                <a:cs typeface="Tahoma" pitchFamily="34" charset="0"/>
              </a:defRPr>
            </a:pPr>
            <a:endParaRPr lang="ru-RU"/>
          </a:p>
        </c:txPr>
        <c:crossAx val="60130048"/>
        <c:crosses val="autoZero"/>
        <c:auto val="1"/>
        <c:lblAlgn val="ctr"/>
        <c:lblOffset val="100"/>
        <c:noMultiLvlLbl val="0"/>
      </c:catAx>
      <c:valAx>
        <c:axId val="60130048"/>
        <c:scaling>
          <c:orientation val="minMax"/>
        </c:scaling>
        <c:delete val="0"/>
        <c:axPos val="l"/>
        <c:majorGridlines/>
        <c:numFmt formatCode="0%" sourceLinked="1"/>
        <c:majorTickMark val="out"/>
        <c:minorTickMark val="none"/>
        <c:tickLblPos val="nextTo"/>
        <c:txPr>
          <a:bodyPr/>
          <a:lstStyle/>
          <a:p>
            <a:pPr>
              <a:defRPr sz="1800" b="1">
                <a:solidFill>
                  <a:srgbClr val="FFC000"/>
                </a:solidFill>
                <a:latin typeface="Tahoma" pitchFamily="34" charset="0"/>
                <a:ea typeface="Tahoma" pitchFamily="34" charset="0"/>
                <a:cs typeface="Tahoma" pitchFamily="34" charset="0"/>
              </a:defRPr>
            </a:pPr>
            <a:endParaRPr lang="ru-RU"/>
          </a:p>
        </c:txPr>
        <c:crossAx val="60107776"/>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solidFill>
                  <a:srgbClr val="C00000"/>
                </a:solidFill>
                <a:latin typeface="Tahoma" pitchFamily="34" charset="0"/>
                <a:ea typeface="Tahoma" pitchFamily="34" charset="0"/>
                <a:cs typeface="Tahoma" pitchFamily="34" charset="0"/>
              </a:defRPr>
            </a:pPr>
            <a:r>
              <a:rPr lang="en-US" sz="2000" i="0" dirty="0">
                <a:solidFill>
                  <a:schemeClr val="tx1">
                    <a:lumMod val="95000"/>
                  </a:schemeClr>
                </a:solidFill>
                <a:latin typeface="Tahoma" pitchFamily="34" charset="0"/>
                <a:ea typeface="Tahoma" pitchFamily="34" charset="0"/>
                <a:cs typeface="Tahoma" pitchFamily="34" charset="0"/>
              </a:rPr>
              <a:t>Structure of the vacancies in the sphere of accounting-Taxes-Finance» directions</a:t>
            </a:r>
          </a:p>
        </c:rich>
      </c:tx>
      <c:overlay val="0"/>
      <c:spPr>
        <a:solidFill>
          <a:srgbClr val="6EA0B0">
            <a:lumMod val="20000"/>
            <a:lumOff val="80000"/>
          </a:srgbClr>
        </a:solidFill>
      </c:spPr>
    </c:title>
    <c:autoTitleDeleted val="0"/>
    <c:view3D>
      <c:rotX val="15"/>
      <c:rotY val="20"/>
      <c:rAngAx val="1"/>
    </c:view3D>
    <c:floor>
      <c:thickness val="0"/>
    </c:floor>
    <c:sideWall>
      <c:thickness val="0"/>
    </c:sideWall>
    <c:backWall>
      <c:thickness val="0"/>
    </c:backWall>
    <c:plotArea>
      <c:layout>
        <c:manualLayout>
          <c:layoutTarget val="inner"/>
          <c:xMode val="edge"/>
          <c:yMode val="edge"/>
          <c:x val="0.29380556156528476"/>
          <c:y val="0.13295707884309171"/>
          <c:w val="0.6625873197325054"/>
          <c:h val="0.79261748694589562"/>
        </c:manualLayout>
      </c:layout>
      <c:bar3DChart>
        <c:barDir val="bar"/>
        <c:grouping val="stacked"/>
        <c:varyColors val="0"/>
        <c:ser>
          <c:idx val="0"/>
          <c:order val="0"/>
          <c:tx>
            <c:strRef>
              <c:f>Лист1!$B$1</c:f>
              <c:strCache>
                <c:ptCount val="1"/>
                <c:pt idx="0">
                  <c:v>Structure of the vacancies in the sphere of accounting-Taxes-Finance» directions</c:v>
                </c:pt>
              </c:strCache>
            </c:strRef>
          </c:tx>
          <c:invertIfNegative val="0"/>
          <c:dLbls>
            <c:dLbl>
              <c:idx val="0"/>
              <c:layout>
                <c:manualLayout>
                  <c:x val="0.25462962962962982"/>
                  <c:y val="0"/>
                </c:manualLayout>
              </c:layout>
              <c:showLegendKey val="0"/>
              <c:showVal val="1"/>
              <c:showCatName val="0"/>
              <c:showSerName val="0"/>
              <c:showPercent val="0"/>
              <c:showBubbleSize val="0"/>
            </c:dLbl>
            <c:dLbl>
              <c:idx val="1"/>
              <c:layout>
                <c:manualLayout>
                  <c:x val="0.18055555555555555"/>
                  <c:y val="0"/>
                </c:manualLayout>
              </c:layout>
              <c:showLegendKey val="0"/>
              <c:showVal val="1"/>
              <c:showCatName val="0"/>
              <c:showSerName val="0"/>
              <c:showPercent val="0"/>
              <c:showBubbleSize val="0"/>
            </c:dLbl>
            <c:dLbl>
              <c:idx val="2"/>
              <c:layout>
                <c:manualLayout>
                  <c:x val="7.8703703703703734E-2"/>
                  <c:y val="0"/>
                </c:manualLayout>
              </c:layout>
              <c:showLegendKey val="0"/>
              <c:showVal val="1"/>
              <c:showCatName val="0"/>
              <c:showSerName val="0"/>
              <c:showPercent val="0"/>
              <c:showBubbleSize val="0"/>
            </c:dLbl>
            <c:dLbl>
              <c:idx val="3"/>
              <c:layout>
                <c:manualLayout>
                  <c:x val="3.4722222222222224E-2"/>
                  <c:y val="0"/>
                </c:manualLayout>
              </c:layout>
              <c:showLegendKey val="0"/>
              <c:showVal val="1"/>
              <c:showCatName val="0"/>
              <c:showSerName val="0"/>
              <c:showPercent val="0"/>
              <c:showBubbleSize val="0"/>
            </c:dLbl>
            <c:dLbl>
              <c:idx val="4"/>
              <c:layout>
                <c:manualLayout>
                  <c:x val="3.4722222222222224E-2"/>
                  <c:y val="0"/>
                </c:manualLayout>
              </c:layout>
              <c:showLegendKey val="0"/>
              <c:showVal val="1"/>
              <c:showCatName val="0"/>
              <c:showSerName val="0"/>
              <c:showPercent val="0"/>
              <c:showBubbleSize val="0"/>
            </c:dLbl>
            <c:dLbl>
              <c:idx val="5"/>
              <c:layout>
                <c:manualLayout>
                  <c:x val="2.7777777777777853E-2"/>
                  <c:y val="0"/>
                </c:manualLayout>
              </c:layout>
              <c:showLegendKey val="0"/>
              <c:showVal val="1"/>
              <c:showCatName val="0"/>
              <c:showSerName val="0"/>
              <c:showPercent val="0"/>
              <c:showBubbleSize val="0"/>
            </c:dLbl>
            <c:dLbl>
              <c:idx val="6"/>
              <c:layout>
                <c:manualLayout>
                  <c:x val="2.7777777777777853E-2"/>
                  <c:y val="0"/>
                </c:manualLayout>
              </c:layout>
              <c:showLegendKey val="0"/>
              <c:showVal val="1"/>
              <c:showCatName val="0"/>
              <c:showSerName val="0"/>
              <c:showPercent val="0"/>
              <c:showBubbleSize val="0"/>
            </c:dLbl>
            <c:dLbl>
              <c:idx val="7"/>
              <c:layout>
                <c:manualLayout>
                  <c:x val="2.5462962962962982E-2"/>
                  <c:y val="0"/>
                </c:manualLayout>
              </c:layout>
              <c:showLegendKey val="0"/>
              <c:showVal val="1"/>
              <c:showCatName val="0"/>
              <c:showSerName val="0"/>
              <c:showPercent val="0"/>
              <c:showBubbleSize val="0"/>
            </c:dLbl>
            <c:dLbl>
              <c:idx val="8"/>
              <c:layout>
                <c:manualLayout>
                  <c:x val="2.3148148148148147E-2"/>
                  <c:y val="0"/>
                </c:manualLayout>
              </c:layout>
              <c:showLegendKey val="0"/>
              <c:showVal val="1"/>
              <c:showCatName val="0"/>
              <c:showSerName val="0"/>
              <c:showPercent val="0"/>
              <c:showBubbleSize val="0"/>
            </c:dLbl>
            <c:dLbl>
              <c:idx val="9"/>
              <c:layout>
                <c:manualLayout>
                  <c:x val="2.0833333333333377E-2"/>
                  <c:y val="3.6375241165771687E-17"/>
                </c:manualLayout>
              </c:layout>
              <c:showLegendKey val="0"/>
              <c:showVal val="1"/>
              <c:showCatName val="0"/>
              <c:showSerName val="0"/>
              <c:showPercent val="0"/>
              <c:showBubbleSize val="0"/>
            </c:dLbl>
            <c:dLbl>
              <c:idx val="10"/>
              <c:layout>
                <c:manualLayout>
                  <c:x val="1.8518518518518542E-2"/>
                  <c:y val="0"/>
                </c:manualLayout>
              </c:layout>
              <c:showLegendKey val="0"/>
              <c:showVal val="1"/>
              <c:showCatName val="0"/>
              <c:showSerName val="0"/>
              <c:showPercent val="0"/>
              <c:showBubbleSize val="0"/>
            </c:dLbl>
            <c:spPr>
              <a:solidFill>
                <a:srgbClr val="6EA0B0">
                  <a:lumMod val="20000"/>
                  <a:lumOff val="80000"/>
                </a:srgbClr>
              </a:solidFill>
            </c:spPr>
            <c:txPr>
              <a:bodyPr/>
              <a:lstStyle/>
              <a:p>
                <a:pPr>
                  <a:defRPr sz="1600" b="1">
                    <a:solidFill>
                      <a:schemeClr val="tx1">
                        <a:lumMod val="95000"/>
                      </a:schemeClr>
                    </a:solidFill>
                    <a:latin typeface="Tahoma" pitchFamily="34" charset="0"/>
                    <a:ea typeface="Tahoma" pitchFamily="34" charset="0"/>
                    <a:cs typeface="Tahoma" pitchFamily="34" charset="0"/>
                  </a:defRPr>
                </a:pPr>
                <a:endParaRPr lang="ru-RU"/>
              </a:p>
            </c:txPr>
            <c:showLegendKey val="0"/>
            <c:showVal val="1"/>
            <c:showCatName val="0"/>
            <c:showSerName val="0"/>
            <c:showPercent val="0"/>
            <c:showBubbleSize val="0"/>
            <c:showLeaderLines val="0"/>
          </c:dLbls>
          <c:cat>
            <c:strRef>
              <c:f>Лист1!$A$2:$A$12</c:f>
              <c:strCache>
                <c:ptCount val="11"/>
                <c:pt idx="0">
                  <c:v>An accontant</c:v>
                </c:pt>
                <c:pt idx="1">
                  <c:v>Chief Accountant</c:v>
                </c:pt>
                <c:pt idx="2">
                  <c:v>Economist</c:v>
                </c:pt>
                <c:pt idx="3">
                  <c:v>Cashier/Bill collector</c:v>
                </c:pt>
                <c:pt idx="4">
                  <c:v>Financial and management accounting</c:v>
                </c:pt>
                <c:pt idx="5">
                  <c:v>Internal audit/control</c:v>
                </c:pt>
                <c:pt idx="6">
                  <c:v>Financial analyst</c:v>
                </c:pt>
                <c:pt idx="7">
                  <c:v>Financial Director</c:v>
                </c:pt>
                <c:pt idx="8">
                  <c:v>Treasury </c:v>
                </c:pt>
                <c:pt idx="9">
                  <c:v>Financial controller </c:v>
                </c:pt>
                <c:pt idx="10">
                  <c:v>Taxes</c:v>
                </c:pt>
              </c:strCache>
            </c:strRef>
          </c:cat>
          <c:val>
            <c:numRef>
              <c:f>Лист1!$B$2:$B$12</c:f>
              <c:numCache>
                <c:formatCode>General</c:formatCode>
                <c:ptCount val="11"/>
                <c:pt idx="0">
                  <c:v>44</c:v>
                </c:pt>
                <c:pt idx="1">
                  <c:v>29</c:v>
                </c:pt>
                <c:pt idx="2">
                  <c:v>10</c:v>
                </c:pt>
                <c:pt idx="3">
                  <c:v>3</c:v>
                </c:pt>
                <c:pt idx="4">
                  <c:v>3</c:v>
                </c:pt>
                <c:pt idx="5">
                  <c:v>2</c:v>
                </c:pt>
                <c:pt idx="6">
                  <c:v>2</c:v>
                </c:pt>
                <c:pt idx="7">
                  <c:v>2</c:v>
                </c:pt>
                <c:pt idx="8">
                  <c:v>1</c:v>
                </c:pt>
                <c:pt idx="9">
                  <c:v>1</c:v>
                </c:pt>
                <c:pt idx="10">
                  <c:v>1</c:v>
                </c:pt>
              </c:numCache>
            </c:numRef>
          </c:val>
        </c:ser>
        <c:dLbls>
          <c:showLegendKey val="0"/>
          <c:showVal val="0"/>
          <c:showCatName val="0"/>
          <c:showSerName val="0"/>
          <c:showPercent val="0"/>
          <c:showBubbleSize val="0"/>
        </c:dLbls>
        <c:gapWidth val="150"/>
        <c:shape val="box"/>
        <c:axId val="62097664"/>
        <c:axId val="65740800"/>
        <c:axId val="0"/>
      </c:bar3DChart>
      <c:catAx>
        <c:axId val="62097664"/>
        <c:scaling>
          <c:orientation val="minMax"/>
        </c:scaling>
        <c:delete val="0"/>
        <c:axPos val="l"/>
        <c:majorTickMark val="out"/>
        <c:minorTickMark val="none"/>
        <c:tickLblPos val="nextTo"/>
        <c:txPr>
          <a:bodyPr/>
          <a:lstStyle/>
          <a:p>
            <a:pPr>
              <a:defRPr sz="1200" b="1">
                <a:solidFill>
                  <a:srgbClr val="FFC000"/>
                </a:solidFill>
                <a:latin typeface="Tahoma" pitchFamily="34" charset="0"/>
                <a:ea typeface="Tahoma" pitchFamily="34" charset="0"/>
                <a:cs typeface="Tahoma" pitchFamily="34" charset="0"/>
              </a:defRPr>
            </a:pPr>
            <a:endParaRPr lang="ru-RU"/>
          </a:p>
        </c:txPr>
        <c:crossAx val="65740800"/>
        <c:crosses val="autoZero"/>
        <c:auto val="1"/>
        <c:lblAlgn val="ctr"/>
        <c:lblOffset val="100"/>
        <c:noMultiLvlLbl val="0"/>
      </c:catAx>
      <c:valAx>
        <c:axId val="65740800"/>
        <c:scaling>
          <c:orientation val="minMax"/>
        </c:scaling>
        <c:delete val="0"/>
        <c:axPos val="b"/>
        <c:majorGridlines/>
        <c:numFmt formatCode="General" sourceLinked="1"/>
        <c:majorTickMark val="out"/>
        <c:minorTickMark val="none"/>
        <c:tickLblPos val="nextTo"/>
        <c:txPr>
          <a:bodyPr/>
          <a:lstStyle/>
          <a:p>
            <a:pPr>
              <a:defRPr sz="1200" b="1">
                <a:solidFill>
                  <a:srgbClr val="FFC000"/>
                </a:solidFill>
                <a:latin typeface="Tahoma" pitchFamily="34" charset="0"/>
                <a:ea typeface="Tahoma" pitchFamily="34" charset="0"/>
                <a:cs typeface="Tahoma" pitchFamily="34" charset="0"/>
              </a:defRPr>
            </a:pPr>
            <a:endParaRPr lang="ru-RU"/>
          </a:p>
        </c:txPr>
        <c:crossAx val="62097664"/>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solidFill>
                  <a:schemeClr val="accent3">
                    <a:lumMod val="20000"/>
                    <a:lumOff val="80000"/>
                  </a:schemeClr>
                </a:solidFill>
                <a:latin typeface="Tahoma" pitchFamily="34" charset="0"/>
                <a:ea typeface="Tahoma" pitchFamily="34" charset="0"/>
                <a:cs typeface="Tahoma" pitchFamily="34" charset="0"/>
              </a:defRPr>
            </a:pPr>
            <a:r>
              <a:rPr lang="en-US" sz="2000" dirty="0">
                <a:solidFill>
                  <a:schemeClr val="accent3">
                    <a:lumMod val="20000"/>
                    <a:lumOff val="80000"/>
                  </a:schemeClr>
                </a:solidFill>
                <a:latin typeface="Tahoma" pitchFamily="34" charset="0"/>
                <a:ea typeface="Tahoma" pitchFamily="34" charset="0"/>
                <a:cs typeface="Tahoma" pitchFamily="34" charset="0"/>
              </a:rPr>
              <a:t>Structure of vacancies in </a:t>
            </a:r>
            <a:r>
              <a:rPr lang="en-US" sz="2000" dirty="0" smtClean="0">
                <a:solidFill>
                  <a:schemeClr val="accent3">
                    <a:lumMod val="20000"/>
                    <a:lumOff val="80000"/>
                  </a:schemeClr>
                </a:solidFill>
                <a:latin typeface="Tahoma" pitchFamily="34" charset="0"/>
                <a:ea typeface="Tahoma" pitchFamily="34" charset="0"/>
                <a:cs typeface="Tahoma" pitchFamily="34" charset="0"/>
              </a:rPr>
              <a:t>ACCOUNTING-TAXES-FINANCE by </a:t>
            </a:r>
            <a:r>
              <a:rPr lang="en-US" sz="2000" dirty="0">
                <a:solidFill>
                  <a:schemeClr val="accent3">
                    <a:lumMod val="20000"/>
                    <a:lumOff val="80000"/>
                  </a:schemeClr>
                </a:solidFill>
                <a:latin typeface="Tahoma" pitchFamily="34" charset="0"/>
                <a:ea typeface="Tahoma" pitchFamily="34" charset="0"/>
                <a:cs typeface="Tahoma" pitchFamily="34" charset="0"/>
              </a:rPr>
              <a:t>region</a:t>
            </a:r>
          </a:p>
        </c:rich>
      </c:tx>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2.463140060461122E-2"/>
          <c:y val="0.15567157493511632"/>
          <c:w val="0.77892831595709722"/>
          <c:h val="0.79924933187265157"/>
        </c:manualLayout>
      </c:layout>
      <c:pie3DChart>
        <c:varyColors val="1"/>
        <c:ser>
          <c:idx val="0"/>
          <c:order val="0"/>
          <c:tx>
            <c:strRef>
              <c:f>Лист1!$B$1</c:f>
              <c:strCache>
                <c:ptCount val="1"/>
                <c:pt idx="0">
                  <c:v>Structure of vacancies and resumes in accounting-Taxes-Finance business by region</c:v>
                </c:pt>
              </c:strCache>
            </c:strRef>
          </c:tx>
          <c:explosion val="4"/>
          <c:dPt>
            <c:idx val="0"/>
            <c:bubble3D val="0"/>
            <c:explosion val="0"/>
          </c:dPt>
          <c:dPt>
            <c:idx val="1"/>
            <c:bubble3D val="0"/>
            <c:explosion val="21"/>
          </c:dPt>
          <c:dPt>
            <c:idx val="2"/>
            <c:bubble3D val="0"/>
            <c:explosion val="24"/>
          </c:dPt>
          <c:dPt>
            <c:idx val="3"/>
            <c:bubble3D val="0"/>
            <c:explosion val="32"/>
          </c:dPt>
          <c:dPt>
            <c:idx val="4"/>
            <c:bubble3D val="0"/>
            <c:explosion val="39"/>
          </c:dPt>
          <c:dLbls>
            <c:txPr>
              <a:bodyPr/>
              <a:lstStyle/>
              <a:p>
                <a:pPr>
                  <a:defRPr>
                    <a:solidFill>
                      <a:schemeClr val="bg1"/>
                    </a:solidFill>
                  </a:defRPr>
                </a:pPr>
                <a:endParaRPr lang="ru-RU"/>
              </a:p>
            </c:txPr>
            <c:showLegendKey val="0"/>
            <c:showVal val="1"/>
            <c:showCatName val="0"/>
            <c:showSerName val="0"/>
            <c:showPercent val="0"/>
            <c:showBubbleSize val="0"/>
            <c:showLeaderLines val="1"/>
          </c:dLbls>
          <c:cat>
            <c:strRef>
              <c:f>Лист1!$A$2:$A$7</c:f>
              <c:strCache>
                <c:ptCount val="6"/>
                <c:pt idx="0">
                  <c:v>Kyiv region</c:v>
                </c:pt>
                <c:pt idx="1">
                  <c:v>Dnepropetrovsk region</c:v>
                </c:pt>
                <c:pt idx="2">
                  <c:v>Donetsk region</c:v>
                </c:pt>
                <c:pt idx="3">
                  <c:v>Kharkiv region</c:v>
                </c:pt>
                <c:pt idx="4">
                  <c:v>Odessa region</c:v>
                </c:pt>
                <c:pt idx="5">
                  <c:v>Crimea</c:v>
                </c:pt>
              </c:strCache>
            </c:strRef>
          </c:cat>
          <c:val>
            <c:numRef>
              <c:f>Лист1!$B$2:$B$7</c:f>
              <c:numCache>
                <c:formatCode>General</c:formatCode>
                <c:ptCount val="6"/>
                <c:pt idx="0">
                  <c:v>48</c:v>
                </c:pt>
                <c:pt idx="1">
                  <c:v>9</c:v>
                </c:pt>
                <c:pt idx="2">
                  <c:v>8</c:v>
                </c:pt>
                <c:pt idx="3">
                  <c:v>6</c:v>
                </c:pt>
                <c:pt idx="4">
                  <c:v>5</c:v>
                </c:pt>
                <c:pt idx="5">
                  <c:v>4</c:v>
                </c:pt>
              </c:numCache>
            </c:numRef>
          </c:val>
        </c:ser>
        <c:dLbls>
          <c:showLegendKey val="0"/>
          <c:showVal val="0"/>
          <c:showCatName val="0"/>
          <c:showSerName val="0"/>
          <c:showPercent val="0"/>
          <c:showBubbleSize val="0"/>
          <c:showLeaderLines val="1"/>
        </c:dLbls>
      </c:pie3DChart>
    </c:plotArea>
    <c:legend>
      <c:legendPos val="r"/>
      <c:legendEntry>
        <c:idx val="0"/>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egendEntry>
        <c:idx val="1"/>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egendEntry>
        <c:idx val="2"/>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egendEntry>
        <c:idx val="3"/>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egendEntry>
        <c:idx val="4"/>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egendEntry>
        <c:idx val="5"/>
        <c:txPr>
          <a:bodyPr/>
          <a:lstStyle/>
          <a:p>
            <a:pPr>
              <a:defRPr sz="2000" b="1">
                <a:solidFill>
                  <a:schemeClr val="accent3">
                    <a:lumMod val="20000"/>
                    <a:lumOff val="80000"/>
                  </a:schemeClr>
                </a:solidFill>
                <a:latin typeface="Tahoma" pitchFamily="34" charset="0"/>
                <a:ea typeface="Tahoma" pitchFamily="34" charset="0"/>
                <a:cs typeface="Tahoma" pitchFamily="34" charset="0"/>
              </a:defRPr>
            </a:pPr>
            <a:endParaRPr lang="ru-RU"/>
          </a:p>
        </c:txPr>
      </c:legendEntry>
      <c:layout>
        <c:manualLayout>
          <c:xMode val="edge"/>
          <c:yMode val="edge"/>
          <c:x val="0.71060665367493647"/>
          <c:y val="9.8446866050742432E-2"/>
          <c:w val="0.28011070553276629"/>
          <c:h val="0.86156510403996855"/>
        </c:manualLayout>
      </c:layout>
      <c:overlay val="0"/>
      <c:txPr>
        <a:bodyPr/>
        <a:lstStyle/>
        <a:p>
          <a:pPr>
            <a:defRPr sz="2000" b="1">
              <a:solidFill>
                <a:srgbClr val="FFC000"/>
              </a:solidFill>
              <a:latin typeface="Tahoma" pitchFamily="34" charset="0"/>
              <a:ea typeface="Tahoma" pitchFamily="34" charset="0"/>
              <a:cs typeface="Tahoma" pitchFamily="34" charset="0"/>
            </a:defRPr>
          </a:pPr>
          <a:endParaRPr lang="ru-RU"/>
        </a:p>
      </c:txPr>
    </c:legend>
    <c:plotVisOnly val="1"/>
    <c:dispBlanksAs val="zero"/>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57DBE9-BEFA-4F59-A6B5-37D1C9BFF54A}" type="datetimeFigureOut">
              <a:rPr lang="ru-RU" smtClean="0"/>
              <a:pPr/>
              <a:t>12.05.2014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B0742-00E3-40B3-A7D8-13CF6EC80508}" type="slidenum">
              <a:rPr lang="ru-RU" smtClean="0"/>
              <a:pPr/>
              <a:t>‹#›</a:t>
            </a:fld>
            <a:endParaRPr lang="ru-RU"/>
          </a:p>
        </p:txBody>
      </p:sp>
    </p:spTree>
    <p:extLst>
      <p:ext uri="{BB962C8B-B14F-4D97-AF65-F5344CB8AC3E}">
        <p14:creationId xmlns:p14="http://schemas.microsoft.com/office/powerpoint/2010/main" val="739379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2A322DBE-2A47-43CA-9D6E-89333A7460A5}" type="slidenum">
              <a:rPr lang="ru-RU" smtClean="0"/>
              <a:pPr/>
              <a:t>28</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19" name="Нижний колонтитул 18"/>
          <p:cNvSpPr>
            <a:spLocks noGrp="1"/>
          </p:cNvSpPr>
          <p:nvPr>
            <p:ph type="ftr" sz="quarter" idx="11"/>
          </p:nvPr>
        </p:nvSpPr>
        <p:spPr/>
        <p:txBody>
          <a:bodyPr/>
          <a:lstStyle/>
          <a:p>
            <a:endParaRPr lang="ru-RU"/>
          </a:p>
        </p:txBody>
      </p:sp>
      <p:sp>
        <p:nvSpPr>
          <p:cNvPr id="27" name="Номер слайда 26"/>
          <p:cNvSpPr>
            <a:spLocks noGrp="1"/>
          </p:cNvSpPr>
          <p:nvPr>
            <p:ph type="sldNum" sz="quarter" idx="12"/>
          </p:nvPr>
        </p:nvSpPr>
        <p:spPr/>
        <p:txBody>
          <a:bodyPr/>
          <a:lstStyle/>
          <a:p>
            <a:fld id="{F79DC8DA-E364-4991-B78B-9E198945F57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lgn="l">
              <a:defRPr/>
            </a:lvl1p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7" name="Полилиния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Заголовок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79DC8DA-E364-4991-B78B-9E198945F574}"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7467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320"/>
            <a:ext cx="7470648" cy="1143000"/>
          </a:xfrm>
        </p:spPr>
        <p:txBody>
          <a:bodyPr anchor="ctr"/>
          <a:lstStyle>
            <a:lvl1pPr algn="l">
              <a:defRPr sz="4600"/>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8" name="Номер слайда 7"/>
          <p:cNvSpPr>
            <a:spLocks noGrp="1"/>
          </p:cNvSpPr>
          <p:nvPr>
            <p:ph type="sldNum" sz="quarter" idx="11"/>
          </p:nvPr>
        </p:nvSpPr>
        <p:spPr/>
        <p:txBody>
          <a:bodyPr/>
          <a:lstStyle/>
          <a:p>
            <a:fld id="{F79DC8DA-E364-4991-B78B-9E198945F574}" type="slidenum">
              <a:rPr lang="ru-RU" smtClean="0"/>
              <a:pPr/>
              <a:t>‹#›</a:t>
            </a:fld>
            <a:endParaRPr lang="ru-RU"/>
          </a:p>
        </p:txBody>
      </p:sp>
      <p:sp>
        <p:nvSpPr>
          <p:cNvPr id="9" name="Нижний колонтитул 8"/>
          <p:cNvSpPr>
            <a:spLocks noGrp="1"/>
          </p:cNvSpPr>
          <p:nvPr>
            <p:ph type="ftr" sz="quarter" idx="12"/>
          </p:nvPr>
        </p:nvSpPr>
        <p:spPr/>
        <p:txBody>
          <a:bodyPr/>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ABAF72F2-B0DE-41C6-978C-02908336347F}" type="datetimeFigureOut">
              <a:rPr lang="ru-RU" smtClean="0"/>
              <a:pPr/>
              <a:t>12.05.2014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156448" y="6422064"/>
            <a:ext cx="762000" cy="365125"/>
          </a:xfrm>
        </p:spPr>
        <p:txBody>
          <a:bodyPr/>
          <a:lstStyle/>
          <a:p>
            <a:fld id="{F79DC8DA-E364-4991-B78B-9E198945F57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a:xfrm>
            <a:off x="457200" y="6422064"/>
            <a:ext cx="2133600" cy="365125"/>
          </a:xfrm>
        </p:spPr>
        <p:txBody>
          <a:bodyPr/>
          <a:lstStyle/>
          <a:p>
            <a:fld id="{ABAF72F2-B0DE-41C6-978C-02908336347F}" type="datetimeFigureOut">
              <a:rPr lang="ru-RU" smtClean="0"/>
              <a:pPr/>
              <a:t>12.05.2014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79DC8DA-E364-4991-B78B-9E198945F574}"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Полилиния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Полилиния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Заголовок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ABAF72F2-B0DE-41C6-978C-02908336347F}" type="datetimeFigureOut">
              <a:rPr lang="ru-RU" smtClean="0"/>
              <a:pPr/>
              <a:t>12.05.2014</a:t>
            </a:fld>
            <a:endParaRPr lang="ru-RU"/>
          </a:p>
        </p:txBody>
      </p:sp>
      <p:sp>
        <p:nvSpPr>
          <p:cNvPr id="22" name="Нижний колонтитул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ru-RU"/>
          </a:p>
        </p:txBody>
      </p:sp>
      <p:sp>
        <p:nvSpPr>
          <p:cNvPr id="18" name="Номер слайда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F79DC8DA-E364-4991-B78B-9E198945F574}" type="slidenum">
              <a:rPr lang="ru-RU" smtClean="0"/>
              <a:pPr/>
              <a:t>‹#›</a:t>
            </a:fld>
            <a:endParaRPr lang="ru-RU"/>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0"/>
            <a:ext cx="7715200" cy="4581127"/>
          </a:xfrm>
        </p:spPr>
        <p:txBody>
          <a:bodyPr>
            <a:normAutofit/>
          </a:bodyPr>
          <a:lstStyle/>
          <a:p>
            <a:pPr algn="ctr">
              <a:buNone/>
            </a:pPr>
            <a:r>
              <a:rPr lang="en-US" b="1" dirty="0" smtClean="0">
                <a:latin typeface="Tahoma" pitchFamily="34" charset="0"/>
                <a:ea typeface="Tahoma" pitchFamily="34" charset="0"/>
                <a:cs typeface="Tahoma" pitchFamily="34" charset="0"/>
              </a:rPr>
              <a:t>A WOMAN, who works as an accountant is recommended to wear a neat white blouse with a black knee-length skirt and not high-heeled shoes. Also, she should have a beautiful hairdo. </a:t>
            </a:r>
          </a:p>
          <a:p>
            <a:pPr algn="ctr">
              <a:buNone/>
            </a:pPr>
            <a:r>
              <a:rPr lang="en-US" b="1" dirty="0" smtClean="0">
                <a:latin typeface="Tahoma" pitchFamily="34" charset="0"/>
                <a:ea typeface="Tahoma" pitchFamily="34" charset="0"/>
                <a:cs typeface="Tahoma" pitchFamily="34" charset="0"/>
              </a:rPr>
              <a:t>As for MALE accountants they should wear clean ironed shirts, trousers and polished shoes</a:t>
            </a:r>
            <a:endParaRPr lang="ru-RU" b="1" dirty="0">
              <a:latin typeface="Tahoma" pitchFamily="34" charset="0"/>
              <a:ea typeface="Tahoma" pitchFamily="34" charset="0"/>
              <a:cs typeface="Tahoma" pitchFamily="34" charset="0"/>
            </a:endParaRPr>
          </a:p>
        </p:txBody>
      </p:sp>
      <p:pic>
        <p:nvPicPr>
          <p:cNvPr id="11266" name="Picture 2"/>
          <p:cNvPicPr>
            <a:picLocks noChangeAspect="1" noChangeArrowheads="1"/>
          </p:cNvPicPr>
          <p:nvPr/>
        </p:nvPicPr>
        <p:blipFill>
          <a:blip r:embed="rId2" cstate="print"/>
          <a:srcRect/>
          <a:stretch>
            <a:fillRect/>
          </a:stretch>
        </p:blipFill>
        <p:spPr bwMode="auto">
          <a:xfrm>
            <a:off x="0" y="4213527"/>
            <a:ext cx="3131840" cy="2644473"/>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6084168" y="4257143"/>
            <a:ext cx="3059832" cy="26008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476672"/>
            <a:ext cx="4104456" cy="5544616"/>
          </a:xfrm>
          <a:solidFill>
            <a:srgbClr val="1F3239"/>
          </a:solidFill>
        </p:spPr>
        <p:txBody>
          <a:bodyPr>
            <a:normAutofit/>
          </a:bodyPr>
          <a:lstStyle/>
          <a:p>
            <a:pPr algn="ctr">
              <a:buNone/>
            </a:pPr>
            <a:r>
              <a:rPr lang="en-US" b="1" dirty="0" smtClean="0">
                <a:latin typeface="Tahoma" pitchFamily="34" charset="0"/>
                <a:ea typeface="Tahoma" pitchFamily="34" charset="0"/>
                <a:cs typeface="Tahoma" pitchFamily="34" charset="0"/>
              </a:rPr>
              <a:t>Besides, they are expected to be clean-shaven with clean hair and teeth. </a:t>
            </a:r>
          </a:p>
          <a:p>
            <a:pPr algn="ctr">
              <a:buNone/>
            </a:pPr>
            <a:r>
              <a:rPr lang="en-US" b="1" dirty="0" smtClean="0">
                <a:latin typeface="Tahoma" pitchFamily="34" charset="0"/>
                <a:ea typeface="Tahoma" pitchFamily="34" charset="0"/>
                <a:cs typeface="Tahoma" pitchFamily="34" charset="0"/>
              </a:rPr>
              <a:t>If a male accountant is going for a business meeting it will be a good tone to wear a tie</a:t>
            </a:r>
            <a:endParaRPr lang="ru-RU" b="1" dirty="0" smtClean="0">
              <a:latin typeface="Tahoma" pitchFamily="34" charset="0"/>
              <a:ea typeface="Tahoma" pitchFamily="34" charset="0"/>
              <a:cs typeface="Tahoma" pitchFamily="34" charset="0"/>
            </a:endParaRPr>
          </a:p>
          <a:p>
            <a:pPr>
              <a:buNone/>
            </a:pPr>
            <a:endParaRPr lang="ru-RU" dirty="0"/>
          </a:p>
        </p:txBody>
      </p:sp>
      <p:pic>
        <p:nvPicPr>
          <p:cNvPr id="12290" name="Picture 2"/>
          <p:cNvPicPr>
            <a:picLocks noChangeAspect="1" noChangeArrowheads="1"/>
          </p:cNvPicPr>
          <p:nvPr/>
        </p:nvPicPr>
        <p:blipFill>
          <a:blip r:embed="rId2" cstate="print"/>
          <a:srcRect/>
          <a:stretch>
            <a:fillRect/>
          </a:stretch>
        </p:blipFill>
        <p:spPr bwMode="auto">
          <a:xfrm>
            <a:off x="4427984" y="0"/>
            <a:ext cx="471601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3898776" cy="5721499"/>
          </a:xfrm>
          <a:solidFill>
            <a:srgbClr val="1F3239"/>
          </a:solidFill>
        </p:spPr>
        <p:txBody>
          <a:bodyPr>
            <a:normAutofit/>
          </a:bodyPr>
          <a:lstStyle/>
          <a:p>
            <a:pPr algn="ctr">
              <a:buNone/>
            </a:pPr>
            <a:r>
              <a:rPr lang="en-US" b="1" dirty="0" smtClean="0">
                <a:latin typeface="Tahoma" pitchFamily="34" charset="0"/>
                <a:ea typeface="Tahoma" pitchFamily="34" charset="0"/>
                <a:cs typeface="Tahoma" pitchFamily="34" charset="0"/>
              </a:rPr>
              <a:t>Professional accountants are required to follow generally accepted moral rules and principles in their actions and decisions , to live and work according to their conscience</a:t>
            </a:r>
            <a:endParaRPr lang="ru-RU" b="1" dirty="0" smtClean="0">
              <a:latin typeface="Tahoma" pitchFamily="34" charset="0"/>
              <a:ea typeface="Tahoma" pitchFamily="34" charset="0"/>
              <a:cs typeface="Tahoma" pitchFamily="34" charset="0"/>
            </a:endParaRPr>
          </a:p>
          <a:p>
            <a:pPr>
              <a:buNone/>
            </a:pPr>
            <a:endParaRPr lang="ru-RU" dirty="0"/>
          </a:p>
        </p:txBody>
      </p:sp>
      <p:pic>
        <p:nvPicPr>
          <p:cNvPr id="14338" name="Picture 2"/>
          <p:cNvPicPr>
            <a:picLocks noChangeAspect="1" noChangeArrowheads="1"/>
          </p:cNvPicPr>
          <p:nvPr/>
        </p:nvPicPr>
        <p:blipFill>
          <a:blip r:embed="rId2" cstate="print"/>
          <a:srcRect/>
          <a:stretch>
            <a:fillRect/>
          </a:stretch>
        </p:blipFill>
        <p:spPr bwMode="auto">
          <a:xfrm>
            <a:off x="4499992" y="0"/>
            <a:ext cx="464400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404664"/>
            <a:ext cx="3970784" cy="5865515"/>
          </a:xfrm>
          <a:solidFill>
            <a:srgbClr val="1F3239"/>
          </a:solidFill>
        </p:spPr>
        <p:txBody>
          <a:bodyPr>
            <a:normAutofit fontScale="92500"/>
          </a:bodyPr>
          <a:lstStyle/>
          <a:p>
            <a:pPr algn="ctr">
              <a:buNone/>
            </a:pPr>
            <a:r>
              <a:rPr lang="en-US" b="1" dirty="0" smtClean="0">
                <a:latin typeface="Tahoma" pitchFamily="34" charset="0"/>
                <a:ea typeface="Tahoma" pitchFamily="34" charset="0"/>
                <a:cs typeface="Tahoma" pitchFamily="34" charset="0"/>
              </a:rPr>
              <a:t>In spite of all the above-mentioned aspects of the image it isn’t allowed to forget about such factors as the SINCERITY AND ENTHUSIASM WHEN PERFORMING YOUR PROFESSIONAL DUTIES!</a:t>
            </a:r>
            <a:endParaRPr lang="ru-RU" b="1" dirty="0">
              <a:latin typeface="Tahoma" pitchFamily="34" charset="0"/>
              <a:ea typeface="Tahoma" pitchFamily="34" charset="0"/>
              <a:cs typeface="Tahoma" pitchFamily="34" charset="0"/>
            </a:endParaRPr>
          </a:p>
        </p:txBody>
      </p:sp>
      <p:pic>
        <p:nvPicPr>
          <p:cNvPr id="15363" name="Picture 3"/>
          <p:cNvPicPr>
            <a:picLocks noChangeAspect="1" noChangeArrowheads="1"/>
          </p:cNvPicPr>
          <p:nvPr/>
        </p:nvPicPr>
        <p:blipFill>
          <a:blip r:embed="rId2" cstate="print"/>
          <a:srcRect/>
          <a:stretch>
            <a:fillRect/>
          </a:stretch>
        </p:blipFill>
        <p:spPr bwMode="auto">
          <a:xfrm>
            <a:off x="4427984" y="188640"/>
            <a:ext cx="4716016"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0"/>
            <a:ext cx="5046062" cy="5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4283968" y="188640"/>
            <a:ext cx="4860032" cy="5976664"/>
          </a:xfrm>
          <a:solidFill>
            <a:schemeClr val="bg2">
              <a:lumMod val="50000"/>
            </a:schemeClr>
          </a:solidFill>
        </p:spPr>
        <p:txBody>
          <a:bodyPr>
            <a:normAutofit fontScale="90000"/>
          </a:bodyPr>
          <a:lstStyle/>
          <a:p>
            <a:pPr lvl="0" algn="ctr"/>
            <a:r>
              <a:rPr lang="en-US" sz="66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2</a:t>
            </a: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b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accounting is </a:t>
            </a:r>
            <a:b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only for gifted </a:t>
            </a:r>
            <a:b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and </a:t>
            </a:r>
            <a:b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skillful</a:t>
            </a:r>
            <a:r>
              <a:rPr lang="ru-RU" sz="6000" dirty="0" smtClean="0">
                <a:ln w="17780" cmpd="sng">
                  <a:solidFill>
                    <a:srgbClr val="FFFFFF"/>
                  </a:solidFill>
                  <a:prstDash val="solid"/>
                  <a:miter lim="800000"/>
                </a:ln>
                <a:solidFill>
                  <a:srgbClr val="FFFF00"/>
                </a:solidFill>
                <a:effectLst>
                  <a:outerShdw blurRad="50800" algn="tl" rotWithShape="0">
                    <a:srgbClr val="000000"/>
                  </a:outerShdw>
                </a:effectLst>
                <a:latin typeface="Tahoma" pitchFamily="34" charset="0"/>
                <a:ea typeface="Tahoma" pitchFamily="34" charset="0"/>
                <a:cs typeface="Tahoma" pitchFamily="34" charset="0"/>
              </a:rPr>
              <a:t/>
            </a:r>
            <a:br>
              <a:rPr lang="ru-RU" sz="6000" dirty="0" smtClean="0">
                <a:ln w="17780" cmpd="sng">
                  <a:solidFill>
                    <a:srgbClr val="FFFFFF"/>
                  </a:solidFill>
                  <a:prstDash val="solid"/>
                  <a:miter lim="800000"/>
                </a:ln>
                <a:solidFill>
                  <a:srgbClr val="FFFF00"/>
                </a:solidFill>
                <a:effectLst>
                  <a:outerShdw blurRad="50800" algn="tl" rotWithShape="0">
                    <a:srgbClr val="000000"/>
                  </a:outerShdw>
                </a:effectLst>
                <a:latin typeface="Tahoma" pitchFamily="34" charset="0"/>
                <a:ea typeface="Tahoma" pitchFamily="34" charset="0"/>
                <a:cs typeface="Tahoma" pitchFamily="34" charset="0"/>
              </a:rPr>
            </a:br>
            <a:endParaRPr lang="ru-RU" sz="6000" b="1" dirty="0">
              <a:ln w="17780" cmpd="sng">
                <a:solidFill>
                  <a:srgbClr val="FFFFFF"/>
                </a:solidFill>
                <a:prstDash val="solid"/>
                <a:miter lim="800000"/>
              </a:ln>
              <a:solidFill>
                <a:srgbClr val="FFFF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en-US" sz="5400" b="1" dirty="0" smtClean="0">
                <a:solidFill>
                  <a:srgbClr val="FF0000"/>
                </a:solidFill>
                <a:latin typeface="Tahoma" pitchFamily="34" charset="0"/>
                <a:ea typeface="Tahoma" pitchFamily="34" charset="0"/>
                <a:cs typeface="Tahoma" pitchFamily="34" charset="0"/>
              </a:rPr>
              <a:t>Accountant’s skills</a:t>
            </a:r>
            <a:endParaRPr lang="ru-RU" sz="5400" b="1" dirty="0">
              <a:solidFill>
                <a:srgbClr val="FF0000"/>
              </a:solidFill>
              <a:latin typeface="Tahoma" pitchFamily="34" charset="0"/>
              <a:ea typeface="Tahoma" pitchFamily="34" charset="0"/>
              <a:cs typeface="Tahoma" pitchFamily="34" charset="0"/>
            </a:endParaRPr>
          </a:p>
        </p:txBody>
      </p:sp>
      <p:sp>
        <p:nvSpPr>
          <p:cNvPr id="4" name="TextBox 3"/>
          <p:cNvSpPr txBox="1"/>
          <p:nvPr/>
        </p:nvSpPr>
        <p:spPr>
          <a:xfrm>
            <a:off x="611560" y="1556792"/>
            <a:ext cx="5544616" cy="3785652"/>
          </a:xfrm>
          <a:prstGeom prst="rect">
            <a:avLst/>
          </a:prstGeom>
          <a:noFill/>
        </p:spPr>
        <p:txBody>
          <a:bodyPr wrap="square" rtlCol="0">
            <a:spAutoFit/>
          </a:bodyPr>
          <a:lstStyle/>
          <a:p>
            <a:r>
              <a:rPr lang="en-US" sz="4800" b="1" dirty="0" smtClean="0">
                <a:solidFill>
                  <a:srgbClr val="FFC000"/>
                </a:solidFill>
                <a:latin typeface="Tahoma" pitchFamily="34" charset="0"/>
                <a:ea typeface="Tahoma" pitchFamily="34" charset="0"/>
                <a:cs typeface="Tahoma" pitchFamily="34" charset="0"/>
              </a:rPr>
              <a:t>Understanding</a:t>
            </a:r>
          </a:p>
          <a:p>
            <a:r>
              <a:rPr lang="en-US" sz="4800" b="1" dirty="0" smtClean="0">
                <a:solidFill>
                  <a:srgbClr val="FFC000"/>
                </a:solidFill>
                <a:latin typeface="Tahoma" pitchFamily="34" charset="0"/>
                <a:ea typeface="Tahoma" pitchFamily="34" charset="0"/>
                <a:cs typeface="Tahoma" pitchFamily="34" charset="0"/>
              </a:rPr>
              <a:t>Well-Organized and Detail-Oriented</a:t>
            </a:r>
          </a:p>
          <a:p>
            <a:r>
              <a:rPr lang="en-US" sz="4800" b="1" dirty="0" smtClean="0">
                <a:solidFill>
                  <a:srgbClr val="FFC000"/>
                </a:solidFill>
                <a:latin typeface="Tahoma" pitchFamily="34" charset="0"/>
                <a:ea typeface="Tahoma" pitchFamily="34" charset="0"/>
                <a:cs typeface="Tahoma" pitchFamily="34" charset="0"/>
              </a:rPr>
              <a:t>Business Savvy</a:t>
            </a:r>
            <a:endParaRPr lang="ru-RU" sz="4800" b="1" dirty="0">
              <a:solidFill>
                <a:srgbClr val="FFC000"/>
              </a:solidFill>
              <a:latin typeface="Tahoma" pitchFamily="34" charset="0"/>
              <a:ea typeface="Tahoma" pitchFamily="34" charset="0"/>
              <a:cs typeface="Tahoma" pitchFamily="34" charset="0"/>
            </a:endParaRPr>
          </a:p>
        </p:txBody>
      </p:sp>
      <p:pic>
        <p:nvPicPr>
          <p:cNvPr id="20482" name="Picture 2"/>
          <p:cNvPicPr>
            <a:picLocks noChangeAspect="1" noChangeArrowheads="1"/>
          </p:cNvPicPr>
          <p:nvPr/>
        </p:nvPicPr>
        <p:blipFill>
          <a:blip r:embed="rId2" cstate="print"/>
          <a:srcRect/>
          <a:stretch>
            <a:fillRect/>
          </a:stretch>
        </p:blipFill>
        <p:spPr bwMode="auto">
          <a:xfrm>
            <a:off x="5580112" y="1484784"/>
            <a:ext cx="3338246" cy="1296144"/>
          </a:xfrm>
          <a:prstGeom prst="rect">
            <a:avLst/>
          </a:prstGeom>
          <a:noFill/>
          <a:ln w="9525">
            <a:noFill/>
            <a:miter lim="800000"/>
            <a:headEnd/>
            <a:tailEnd/>
          </a:ln>
        </p:spPr>
      </p:pic>
      <p:pic>
        <p:nvPicPr>
          <p:cNvPr id="20483" name="Picture 3"/>
          <p:cNvPicPr>
            <a:picLocks noChangeAspect="1" noChangeArrowheads="1"/>
          </p:cNvPicPr>
          <p:nvPr/>
        </p:nvPicPr>
        <p:blipFill>
          <a:blip r:embed="rId3" cstate="print"/>
          <a:srcRect/>
          <a:stretch>
            <a:fillRect/>
          </a:stretch>
        </p:blipFill>
        <p:spPr bwMode="auto">
          <a:xfrm>
            <a:off x="5580112" y="3933056"/>
            <a:ext cx="3312368" cy="18998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76672"/>
            <a:ext cx="8352928" cy="6381328"/>
          </a:xfrm>
          <a:solidFill>
            <a:srgbClr val="800000"/>
          </a:solidFill>
        </p:spPr>
        <p:txBody>
          <a:bodyPr>
            <a:normAutofit fontScale="55000" lnSpcReduction="20000"/>
          </a:bodyPr>
          <a:lstStyle/>
          <a:p>
            <a:pPr algn="ctr">
              <a:buNone/>
            </a:pPr>
            <a:r>
              <a:rPr lang="en-US" sz="8800" b="1" dirty="0" smtClean="0">
                <a:latin typeface="Tahoma" pitchFamily="34" charset="0"/>
                <a:ea typeface="Tahoma" pitchFamily="34" charset="0"/>
                <a:cs typeface="Tahoma" pitchFamily="34" charset="0"/>
              </a:rPr>
              <a:t>This OCCUPATION is FOR THE CHOSEN only: </a:t>
            </a:r>
          </a:p>
          <a:p>
            <a:pPr algn="ctr">
              <a:buNone/>
            </a:pPr>
            <a:r>
              <a:rPr lang="en-US" sz="8800" b="1" dirty="0" smtClean="0">
                <a:latin typeface="Tahoma" pitchFamily="34" charset="0"/>
                <a:ea typeface="Tahoma" pitchFamily="34" charset="0"/>
                <a:cs typeface="Tahoma" pitchFamily="34" charset="0"/>
              </a:rPr>
              <a:t>not everyone can become a real accountant, because   these well-educated specialists have to be knowledgeable in </a:t>
            </a:r>
            <a:r>
              <a:rPr lang="en-US" sz="8800" b="1" u="sng" dirty="0" smtClean="0">
                <a:solidFill>
                  <a:srgbClr val="FFFF00"/>
                </a:solidFill>
                <a:latin typeface="Tahoma" pitchFamily="34" charset="0"/>
                <a:ea typeface="Tahoma" pitchFamily="34" charset="0"/>
                <a:cs typeface="Tahoma" pitchFamily="34" charset="0"/>
              </a:rPr>
              <a:t>VARIOUS SPHERES</a:t>
            </a:r>
            <a:r>
              <a:rPr lang="ru-RU" sz="8800" dirty="0" smtClean="0">
                <a:solidFill>
                  <a:srgbClr val="FFFF00"/>
                </a:solidFill>
                <a:latin typeface="Tahoma" pitchFamily="34" charset="0"/>
                <a:ea typeface="Tahoma" pitchFamily="34" charset="0"/>
                <a:cs typeface="Tahoma" pitchFamily="34" charset="0"/>
              </a:rPr>
              <a:t/>
            </a:r>
            <a:br>
              <a:rPr lang="ru-RU" sz="8800" dirty="0" smtClean="0">
                <a:solidFill>
                  <a:srgbClr val="FFFF00"/>
                </a:solidFill>
                <a:latin typeface="Tahoma" pitchFamily="34" charset="0"/>
                <a:ea typeface="Tahoma" pitchFamily="34" charset="0"/>
                <a:cs typeface="Tahoma" pitchFamily="34" charset="0"/>
              </a:rPr>
            </a:br>
            <a:endParaRPr lang="ru-RU" sz="88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332656"/>
            <a:ext cx="8229600" cy="792089"/>
          </a:xfrm>
        </p:spPr>
        <p:txBody>
          <a:bodyPr>
            <a:normAutofit fontScale="90000"/>
          </a:bodyPr>
          <a:lstStyle/>
          <a:p>
            <a:pPr algn="ctr"/>
            <a:r>
              <a:rPr lang="en-US" dirty="0" smtClean="0">
                <a:solidFill>
                  <a:srgbClr val="FF0000"/>
                </a:solidFill>
                <a:effectLst/>
                <a:latin typeface="Tahoma" pitchFamily="34" charset="0"/>
                <a:ea typeface="Tahoma" pitchFamily="34" charset="0"/>
                <a:cs typeface="Tahoma" pitchFamily="34" charset="0"/>
              </a:rPr>
              <a:t>Spheres of accounting</a:t>
            </a:r>
            <a:endParaRPr lang="ru-RU" dirty="0">
              <a:solidFill>
                <a:srgbClr val="FF0000"/>
              </a:solidFill>
              <a:effectLst/>
              <a:latin typeface="Tahoma" pitchFamily="34" charset="0"/>
              <a:ea typeface="Tahoma" pitchFamily="34" charset="0"/>
              <a:cs typeface="Tahoma" pitchFamily="34" charset="0"/>
            </a:endParaRPr>
          </a:p>
        </p:txBody>
      </p:sp>
      <p:sp>
        <p:nvSpPr>
          <p:cNvPr id="5" name="Овал 4"/>
          <p:cNvSpPr/>
          <p:nvPr/>
        </p:nvSpPr>
        <p:spPr>
          <a:xfrm>
            <a:off x="3203848" y="2132856"/>
            <a:ext cx="338437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Financial accounting</a:t>
            </a:r>
            <a:endParaRPr lang="ru-RU" sz="3600" b="1" dirty="0">
              <a:solidFill>
                <a:srgbClr val="FF0000"/>
              </a:solidFill>
            </a:endParaRPr>
          </a:p>
        </p:txBody>
      </p:sp>
      <p:cxnSp>
        <p:nvCxnSpPr>
          <p:cNvPr id="14" name="Прямая со стрелкой 13"/>
          <p:cNvCxnSpPr/>
          <p:nvPr/>
        </p:nvCxnSpPr>
        <p:spPr>
          <a:xfrm>
            <a:off x="6084168" y="3933056"/>
            <a:ext cx="432048"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5759624" y="4077072"/>
            <a:ext cx="3384376" cy="11795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C000"/>
                </a:solidFill>
                <a:latin typeface="Tahoma" pitchFamily="34" charset="0"/>
                <a:ea typeface="Tahoma" pitchFamily="34" charset="0"/>
                <a:cs typeface="Tahoma" pitchFamily="34" charset="0"/>
              </a:rPr>
              <a:t>E</a:t>
            </a:r>
            <a:r>
              <a:rPr lang="en-US" sz="3200" b="1" dirty="0" smtClean="0">
                <a:solidFill>
                  <a:srgbClr val="FFC000"/>
                </a:solidFill>
                <a:latin typeface="Tahoma" pitchFamily="34" charset="0"/>
                <a:ea typeface="Tahoma" pitchFamily="34" charset="0"/>
                <a:cs typeface="Tahoma" pitchFamily="34" charset="0"/>
              </a:rPr>
              <a:t>xternal investors</a:t>
            </a:r>
            <a:endParaRPr lang="ru-RU" sz="3200" b="1" dirty="0">
              <a:solidFill>
                <a:srgbClr val="FFC000"/>
              </a:solidFill>
              <a:latin typeface="Tahoma" pitchFamily="34" charset="0"/>
              <a:ea typeface="Tahoma" pitchFamily="34" charset="0"/>
              <a:cs typeface="Tahoma" pitchFamily="34" charset="0"/>
            </a:endParaRPr>
          </a:p>
        </p:txBody>
      </p:sp>
      <p:cxnSp>
        <p:nvCxnSpPr>
          <p:cNvPr id="22" name="Прямая со стрелкой 21"/>
          <p:cNvCxnSpPr/>
          <p:nvPr/>
        </p:nvCxnSpPr>
        <p:spPr>
          <a:xfrm flipH="1">
            <a:off x="2915816" y="3573016"/>
            <a:ext cx="423624" cy="21602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Овал 22"/>
          <p:cNvSpPr/>
          <p:nvPr/>
        </p:nvSpPr>
        <p:spPr>
          <a:xfrm>
            <a:off x="-252536" y="3717032"/>
            <a:ext cx="3995936"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itchFamily="18" charset="0"/>
                <a:cs typeface="Times New Roman" pitchFamily="18" charset="0"/>
              </a:rPr>
              <a:t> </a:t>
            </a:r>
            <a:r>
              <a:rPr lang="en-US" sz="3200" b="1" dirty="0" smtClean="0">
                <a:solidFill>
                  <a:srgbClr val="FFC000"/>
                </a:solidFill>
                <a:latin typeface="Tahoma" pitchFamily="34" charset="0"/>
                <a:ea typeface="Tahoma" pitchFamily="34" charset="0"/>
                <a:cs typeface="Tahoma" pitchFamily="34" charset="0"/>
              </a:rPr>
              <a:t>Bondholders</a:t>
            </a:r>
            <a:endParaRPr lang="ru-RU" sz="3200" b="1" dirty="0">
              <a:solidFill>
                <a:srgbClr val="FFC000"/>
              </a:solidFill>
              <a:latin typeface="Tahoma" pitchFamily="34" charset="0"/>
              <a:ea typeface="Tahoma" pitchFamily="34" charset="0"/>
              <a:cs typeface="Tahoma" pitchFamily="34" charset="0"/>
            </a:endParaRPr>
          </a:p>
        </p:txBody>
      </p:sp>
      <p:cxnSp>
        <p:nvCxnSpPr>
          <p:cNvPr id="34" name="Прямая со стрелкой 33"/>
          <p:cNvCxnSpPr/>
          <p:nvPr/>
        </p:nvCxnSpPr>
        <p:spPr>
          <a:xfrm flipH="1" flipV="1">
            <a:off x="3275856" y="2420888"/>
            <a:ext cx="216024" cy="14401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Овал 36"/>
          <p:cNvSpPr/>
          <p:nvPr/>
        </p:nvSpPr>
        <p:spPr>
          <a:xfrm>
            <a:off x="0" y="980728"/>
            <a:ext cx="3384376" cy="20882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C000"/>
                </a:solidFill>
                <a:latin typeface="Tahoma" pitchFamily="34" charset="0"/>
                <a:ea typeface="Tahoma" pitchFamily="34" charset="0"/>
                <a:cs typeface="Tahoma" pitchFamily="34" charset="0"/>
              </a:rPr>
              <a:t>Owner’s and other internal users</a:t>
            </a:r>
            <a:endParaRPr lang="ru-RU" sz="3200" b="1" dirty="0">
              <a:solidFill>
                <a:srgbClr val="FFC000"/>
              </a:solidFill>
              <a:latin typeface="Tahoma" pitchFamily="34" charset="0"/>
              <a:ea typeface="Tahoma" pitchFamily="34" charset="0"/>
              <a:cs typeface="Tahoma" pitchFamily="34" charset="0"/>
            </a:endParaRPr>
          </a:p>
        </p:txBody>
      </p:sp>
      <p:cxnSp>
        <p:nvCxnSpPr>
          <p:cNvPr id="43" name="Прямая со стрелкой 42"/>
          <p:cNvCxnSpPr/>
          <p:nvPr/>
        </p:nvCxnSpPr>
        <p:spPr>
          <a:xfrm flipV="1">
            <a:off x="6084168" y="2276872"/>
            <a:ext cx="279607" cy="1617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Овал 44"/>
          <p:cNvSpPr/>
          <p:nvPr/>
        </p:nvSpPr>
        <p:spPr>
          <a:xfrm>
            <a:off x="5580112" y="1412776"/>
            <a:ext cx="3384376" cy="9361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C000"/>
                </a:solidFill>
                <a:latin typeface="Tahoma" pitchFamily="34" charset="0"/>
                <a:ea typeface="Tahoma" pitchFamily="34" charset="0"/>
                <a:cs typeface="Tahoma" pitchFamily="34" charset="0"/>
              </a:rPr>
              <a:t>Tax agents</a:t>
            </a:r>
            <a:endParaRPr lang="ru-RU" sz="3200" b="1" dirty="0">
              <a:solidFill>
                <a:srgbClr val="FFC000"/>
              </a:solidFill>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3275856" y="4797152"/>
            <a:ext cx="2486025" cy="183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b="1" dirty="0" smtClean="0">
                <a:solidFill>
                  <a:srgbClr val="FF0000"/>
                </a:solidFill>
                <a:latin typeface="Tahoma" pitchFamily="34" charset="0"/>
                <a:ea typeface="Tahoma" pitchFamily="34" charset="0"/>
                <a:cs typeface="Tahoma" pitchFamily="34" charset="0"/>
              </a:rPr>
              <a:t>Spheres of accounting</a:t>
            </a:r>
            <a:endParaRPr lang="ru-RU"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0" y="1628800"/>
            <a:ext cx="8229600" cy="630635"/>
          </a:xfrm>
        </p:spPr>
        <p:txBody>
          <a:bodyPr>
            <a:noAutofit/>
          </a:bodyPr>
          <a:lstStyle/>
          <a:p>
            <a:pPr>
              <a:buNone/>
            </a:pPr>
            <a:r>
              <a:rPr lang="en-US" sz="3600" b="1" dirty="0" smtClean="0">
                <a:solidFill>
                  <a:srgbClr val="FFC000"/>
                </a:solidFill>
                <a:latin typeface="Tahoma" pitchFamily="34" charset="0"/>
                <a:ea typeface="Tahoma" pitchFamily="34" charset="0"/>
                <a:cs typeface="Tahoma" pitchFamily="34" charset="0"/>
              </a:rPr>
              <a:t>Managerial accounting</a:t>
            </a:r>
            <a:endParaRPr lang="ru-RU" sz="3600" b="1" dirty="0">
              <a:solidFill>
                <a:srgbClr val="FFC000"/>
              </a:solidFill>
              <a:latin typeface="Tahoma" pitchFamily="34" charset="0"/>
              <a:ea typeface="Tahoma" pitchFamily="34" charset="0"/>
              <a:cs typeface="Tahoma" pitchFamily="34" charset="0"/>
            </a:endParaRPr>
          </a:p>
        </p:txBody>
      </p:sp>
      <p:pic>
        <p:nvPicPr>
          <p:cNvPr id="2051" name="Picture 3"/>
          <p:cNvPicPr>
            <a:picLocks noChangeAspect="1" noChangeArrowheads="1"/>
          </p:cNvPicPr>
          <p:nvPr/>
        </p:nvPicPr>
        <p:blipFill>
          <a:blip r:embed="rId2" cstate="print"/>
          <a:srcRect/>
          <a:stretch>
            <a:fillRect/>
          </a:stretch>
        </p:blipFill>
        <p:spPr bwMode="auto">
          <a:xfrm rot="1022996">
            <a:off x="6509132" y="1773576"/>
            <a:ext cx="2317247" cy="2317247"/>
          </a:xfrm>
          <a:prstGeom prst="rect">
            <a:avLst/>
          </a:prstGeom>
          <a:noFill/>
          <a:ln w="9525">
            <a:noFill/>
            <a:miter lim="800000"/>
            <a:headEnd/>
            <a:tailEnd/>
          </a:ln>
        </p:spPr>
      </p:pic>
      <p:sp>
        <p:nvSpPr>
          <p:cNvPr id="7" name="TextBox 6"/>
          <p:cNvSpPr txBox="1"/>
          <p:nvPr/>
        </p:nvSpPr>
        <p:spPr>
          <a:xfrm>
            <a:off x="4067944" y="4725144"/>
            <a:ext cx="4320480" cy="1200329"/>
          </a:xfrm>
          <a:prstGeom prst="rect">
            <a:avLst/>
          </a:prstGeom>
          <a:noFill/>
        </p:spPr>
        <p:txBody>
          <a:bodyPr wrap="square" rtlCol="0">
            <a:spAutoFit/>
          </a:bodyPr>
          <a:lstStyle/>
          <a:p>
            <a:pPr algn="ctr"/>
            <a:r>
              <a:rPr lang="en-US" sz="3600" b="1" dirty="0" smtClean="0">
                <a:solidFill>
                  <a:srgbClr val="FFC000"/>
                </a:solidFill>
                <a:latin typeface="Tahoma" pitchFamily="34" charset="0"/>
                <a:ea typeface="Tahoma" pitchFamily="34" charset="0"/>
                <a:cs typeface="Tahoma" pitchFamily="34" charset="0"/>
              </a:rPr>
              <a:t>Forensic accounting</a:t>
            </a:r>
            <a:endParaRPr lang="ru-RU" sz="3600" b="1" dirty="0">
              <a:solidFill>
                <a:srgbClr val="FFC000"/>
              </a:solidFill>
              <a:latin typeface="Tahoma" pitchFamily="34" charset="0"/>
              <a:ea typeface="Tahoma" pitchFamily="34" charset="0"/>
              <a:cs typeface="Tahoma" pitchFamily="34" charset="0"/>
            </a:endParaRPr>
          </a:p>
        </p:txBody>
      </p:sp>
      <p:pic>
        <p:nvPicPr>
          <p:cNvPr id="2053" name="Picture 5"/>
          <p:cNvPicPr>
            <a:picLocks noChangeAspect="1" noChangeArrowheads="1"/>
          </p:cNvPicPr>
          <p:nvPr/>
        </p:nvPicPr>
        <p:blipFill>
          <a:blip r:embed="rId3" cstate="print"/>
          <a:srcRect/>
          <a:stretch>
            <a:fillRect/>
          </a:stretch>
        </p:blipFill>
        <p:spPr bwMode="auto">
          <a:xfrm rot="20310757">
            <a:off x="4195153" y="2116827"/>
            <a:ext cx="2647808" cy="1983300"/>
          </a:xfrm>
          <a:prstGeom prst="rect">
            <a:avLst/>
          </a:prstGeom>
          <a:noFill/>
          <a:ln w="9525">
            <a:noFill/>
            <a:miter lim="800000"/>
            <a:headEnd/>
            <a:tailEnd/>
          </a:ln>
        </p:spPr>
      </p:pic>
      <p:pic>
        <p:nvPicPr>
          <p:cNvPr id="2055" name="Picture 7"/>
          <p:cNvPicPr>
            <a:picLocks noChangeAspect="1" noChangeArrowheads="1"/>
          </p:cNvPicPr>
          <p:nvPr/>
        </p:nvPicPr>
        <p:blipFill>
          <a:blip r:embed="rId4" cstate="print"/>
          <a:srcRect/>
          <a:stretch>
            <a:fillRect/>
          </a:stretch>
        </p:blipFill>
        <p:spPr bwMode="auto">
          <a:xfrm>
            <a:off x="467544" y="4077072"/>
            <a:ext cx="3486369" cy="23271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smtClean="0">
                <a:solidFill>
                  <a:srgbClr val="FF0000"/>
                </a:solidFill>
                <a:latin typeface="Tahoma" pitchFamily="34" charset="0"/>
                <a:ea typeface="Tahoma" pitchFamily="34" charset="0"/>
                <a:cs typeface="Tahoma" pitchFamily="34" charset="0"/>
              </a:rPr>
              <a:t>Forensic accounting includes such knowledge as</a:t>
            </a:r>
            <a:endParaRPr lang="ru-RU"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395536" y="1412776"/>
            <a:ext cx="4186808" cy="5211763"/>
          </a:xfrm>
        </p:spPr>
        <p:txBody>
          <a:bodyPr>
            <a:noAutofit/>
          </a:bodyPr>
          <a:lstStyle/>
          <a:p>
            <a:pPr algn="just">
              <a:lnSpc>
                <a:spcPct val="150000"/>
              </a:lnSpc>
            </a:pPr>
            <a:r>
              <a:rPr lang="en-US" sz="2400" b="1" dirty="0" smtClean="0">
                <a:solidFill>
                  <a:srgbClr val="FFFF00"/>
                </a:solidFill>
                <a:latin typeface="Tahoma" pitchFamily="34" charset="0"/>
                <a:ea typeface="Tahoma" pitchFamily="34" charset="0"/>
                <a:cs typeface="Tahoma" pitchFamily="34" charset="0"/>
              </a:rPr>
              <a:t>White-collar crime</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Money laundering</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Insurance claims</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Financial statement fraud</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Bankruptcy fraud</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Credit card fraud</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Damage assessment</a:t>
            </a:r>
          </a:p>
          <a:p>
            <a:pPr algn="just">
              <a:lnSpc>
                <a:spcPct val="150000"/>
              </a:lnSpc>
            </a:pPr>
            <a:r>
              <a:rPr lang="en-US" sz="2400" b="1" dirty="0" smtClean="0">
                <a:solidFill>
                  <a:srgbClr val="FFFF00"/>
                </a:solidFill>
                <a:latin typeface="Tahoma" pitchFamily="34" charset="0"/>
                <a:ea typeface="Tahoma" pitchFamily="34" charset="0"/>
                <a:cs typeface="Tahoma" pitchFamily="34" charset="0"/>
              </a:rPr>
              <a:t>Locating hidden assets</a:t>
            </a:r>
            <a:endParaRPr lang="ru-RU" sz="2400" b="1" dirty="0">
              <a:solidFill>
                <a:srgbClr val="FFFF00"/>
              </a:solidFill>
              <a:latin typeface="Tahoma" pitchFamily="34" charset="0"/>
              <a:ea typeface="Tahoma" pitchFamily="34" charset="0"/>
              <a:cs typeface="Tahoma" pitchFamily="34" charset="0"/>
            </a:endParaRPr>
          </a:p>
        </p:txBody>
      </p:sp>
      <p:pic>
        <p:nvPicPr>
          <p:cNvPr id="3075" name="Picture 3"/>
          <p:cNvPicPr>
            <a:picLocks noChangeAspect="1" noChangeArrowheads="1"/>
          </p:cNvPicPr>
          <p:nvPr/>
        </p:nvPicPr>
        <p:blipFill>
          <a:blip r:embed="rId2" cstate="print"/>
          <a:srcRect/>
          <a:stretch>
            <a:fillRect/>
          </a:stretch>
        </p:blipFill>
        <p:spPr bwMode="auto">
          <a:xfrm>
            <a:off x="4427984" y="1484784"/>
            <a:ext cx="4150197" cy="2088232"/>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5580112" y="3717032"/>
            <a:ext cx="2092821" cy="27579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1052736"/>
            <a:ext cx="7704856" cy="5544616"/>
          </a:xfrm>
          <a:prstGeom prst="rect">
            <a:avLst/>
          </a:prstGeom>
          <a:solidFill>
            <a:srgbClr val="7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7170" name="Picture 2"/>
          <p:cNvPicPr>
            <a:picLocks noChangeAspect="1" noChangeArrowheads="1"/>
          </p:cNvPicPr>
          <p:nvPr/>
        </p:nvPicPr>
        <p:blipFill>
          <a:blip r:embed="rId2" cstate="print"/>
          <a:srcRect/>
          <a:stretch>
            <a:fillRect/>
          </a:stretch>
        </p:blipFill>
        <p:spPr bwMode="auto">
          <a:xfrm>
            <a:off x="1247120" y="332657"/>
            <a:ext cx="7680855"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60648"/>
            <a:ext cx="7467600" cy="1143000"/>
          </a:xfrm>
        </p:spPr>
        <p:txBody>
          <a:bodyPr/>
          <a:lstStyle/>
          <a:p>
            <a:pPr algn="ctr"/>
            <a:r>
              <a:rPr lang="en-US" b="1" dirty="0" smtClean="0">
                <a:solidFill>
                  <a:srgbClr val="FF0000"/>
                </a:solidFill>
                <a:latin typeface="Tahoma" pitchFamily="34" charset="0"/>
                <a:ea typeface="Tahoma" pitchFamily="34" charset="0"/>
                <a:cs typeface="Tahoma" pitchFamily="34" charset="0"/>
              </a:rPr>
              <a:t>Spheres of accounting</a:t>
            </a:r>
            <a:endParaRPr lang="ru-RU"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395536" y="1412776"/>
            <a:ext cx="3250704" cy="702643"/>
          </a:xfrm>
        </p:spPr>
        <p:txBody>
          <a:bodyPr>
            <a:noAutofit/>
          </a:bodyPr>
          <a:lstStyle/>
          <a:p>
            <a:pPr algn="ctr">
              <a:buNone/>
            </a:pPr>
            <a:r>
              <a:rPr lang="en-US" sz="3200" b="1" dirty="0" smtClean="0">
                <a:solidFill>
                  <a:srgbClr val="FFC000"/>
                </a:solidFill>
                <a:latin typeface="Tahoma" pitchFamily="34" charset="0"/>
                <a:ea typeface="Tahoma" pitchFamily="34" charset="0"/>
                <a:cs typeface="Tahoma" pitchFamily="34" charset="0"/>
              </a:rPr>
              <a:t>Cost accounting </a:t>
            </a:r>
            <a:endParaRPr lang="ru-RU" sz="3200" b="1" dirty="0">
              <a:solidFill>
                <a:srgbClr val="FFC000"/>
              </a:solidFill>
              <a:latin typeface="Tahoma" pitchFamily="34" charset="0"/>
              <a:ea typeface="Tahoma" pitchFamily="34" charset="0"/>
              <a:cs typeface="Tahoma" pitchFamily="34" charset="0"/>
            </a:endParaRPr>
          </a:p>
        </p:txBody>
      </p:sp>
      <p:sp>
        <p:nvSpPr>
          <p:cNvPr id="4" name="TextBox 3"/>
          <p:cNvSpPr txBox="1"/>
          <p:nvPr/>
        </p:nvSpPr>
        <p:spPr>
          <a:xfrm>
            <a:off x="5724128" y="1628800"/>
            <a:ext cx="2520280" cy="646331"/>
          </a:xfrm>
          <a:prstGeom prst="rect">
            <a:avLst/>
          </a:prstGeom>
          <a:noFill/>
        </p:spPr>
        <p:txBody>
          <a:bodyPr wrap="square" rtlCol="0">
            <a:spAutoFit/>
          </a:bodyPr>
          <a:lstStyle/>
          <a:p>
            <a:pPr algn="ctr"/>
            <a:r>
              <a:rPr lang="en-US" sz="3600" b="1" dirty="0" smtClean="0">
                <a:solidFill>
                  <a:srgbClr val="FFC000"/>
                </a:solidFill>
                <a:latin typeface="Tahoma" pitchFamily="34" charset="0"/>
                <a:ea typeface="Tahoma" pitchFamily="34" charset="0"/>
                <a:cs typeface="Tahoma" pitchFamily="34" charset="0"/>
              </a:rPr>
              <a:t>Auditing</a:t>
            </a:r>
            <a:endParaRPr lang="ru-RU" sz="3600" b="1" dirty="0">
              <a:solidFill>
                <a:srgbClr val="FFC000"/>
              </a:solidFill>
              <a:latin typeface="Tahoma" pitchFamily="34" charset="0"/>
              <a:ea typeface="Tahoma" pitchFamily="34" charset="0"/>
              <a:cs typeface="Tahoma" pitchFamily="34" charset="0"/>
            </a:endParaRPr>
          </a:p>
        </p:txBody>
      </p:sp>
      <p:sp>
        <p:nvSpPr>
          <p:cNvPr id="5" name="TextBox 4"/>
          <p:cNvSpPr txBox="1"/>
          <p:nvPr/>
        </p:nvSpPr>
        <p:spPr>
          <a:xfrm>
            <a:off x="5580112" y="5157192"/>
            <a:ext cx="3168352" cy="1200329"/>
          </a:xfrm>
          <a:prstGeom prst="rect">
            <a:avLst/>
          </a:prstGeom>
          <a:noFill/>
        </p:spPr>
        <p:txBody>
          <a:bodyPr wrap="square" rtlCol="0">
            <a:spAutoFit/>
          </a:bodyPr>
          <a:lstStyle/>
          <a:p>
            <a:pPr algn="ctr"/>
            <a:r>
              <a:rPr lang="en-US" sz="3600" b="1" dirty="0" smtClean="0">
                <a:solidFill>
                  <a:srgbClr val="FFC000"/>
                </a:solidFill>
                <a:latin typeface="Tahoma" pitchFamily="34" charset="0"/>
                <a:ea typeface="Tahoma" pitchFamily="34" charset="0"/>
                <a:cs typeface="Tahoma" pitchFamily="34" charset="0"/>
              </a:rPr>
              <a:t>Tax accounting</a:t>
            </a:r>
            <a:endParaRPr lang="ru-RU" sz="3600" b="1" dirty="0">
              <a:solidFill>
                <a:srgbClr val="FFC000"/>
              </a:solidFill>
              <a:latin typeface="Tahoma" pitchFamily="34" charset="0"/>
              <a:ea typeface="Tahoma" pitchFamily="34" charset="0"/>
              <a:cs typeface="Tahoma" pitchFamily="34" charset="0"/>
            </a:endParaRPr>
          </a:p>
        </p:txBody>
      </p:sp>
      <p:pic>
        <p:nvPicPr>
          <p:cNvPr id="5123" name="Picture 3"/>
          <p:cNvPicPr>
            <a:picLocks noChangeAspect="1" noChangeArrowheads="1"/>
          </p:cNvPicPr>
          <p:nvPr/>
        </p:nvPicPr>
        <p:blipFill>
          <a:blip r:embed="rId2" cstate="print"/>
          <a:srcRect/>
          <a:stretch>
            <a:fillRect/>
          </a:stretch>
        </p:blipFill>
        <p:spPr bwMode="auto">
          <a:xfrm rot="20676838">
            <a:off x="2230680" y="2499204"/>
            <a:ext cx="2520280" cy="2232248"/>
          </a:xfrm>
          <a:prstGeom prst="rect">
            <a:avLst/>
          </a:prstGeom>
          <a:noFill/>
          <a:ln w="9525">
            <a:noFill/>
            <a:miter lim="800000"/>
            <a:headEnd/>
            <a:tailEnd/>
          </a:ln>
        </p:spPr>
      </p:pic>
      <p:pic>
        <p:nvPicPr>
          <p:cNvPr id="5124" name="Picture 4"/>
          <p:cNvPicPr>
            <a:picLocks noChangeAspect="1" noChangeArrowheads="1"/>
          </p:cNvPicPr>
          <p:nvPr/>
        </p:nvPicPr>
        <p:blipFill>
          <a:blip r:embed="rId3" cstate="print"/>
          <a:srcRect/>
          <a:stretch>
            <a:fillRect/>
          </a:stretch>
        </p:blipFill>
        <p:spPr bwMode="auto">
          <a:xfrm rot="746166">
            <a:off x="4931622" y="2476161"/>
            <a:ext cx="2770645" cy="2304256"/>
          </a:xfrm>
          <a:prstGeom prst="rect">
            <a:avLst/>
          </a:prstGeom>
          <a:noFill/>
          <a:ln w="9525">
            <a:noFill/>
            <a:miter lim="800000"/>
            <a:headEnd/>
            <a:tailEnd/>
          </a:ln>
        </p:spPr>
      </p:pic>
      <p:sp>
        <p:nvSpPr>
          <p:cNvPr id="10" name="TextBox 9"/>
          <p:cNvSpPr txBox="1"/>
          <p:nvPr/>
        </p:nvSpPr>
        <p:spPr>
          <a:xfrm>
            <a:off x="323528" y="4869160"/>
            <a:ext cx="2952328" cy="1200329"/>
          </a:xfrm>
          <a:prstGeom prst="rect">
            <a:avLst/>
          </a:prstGeom>
          <a:noFill/>
        </p:spPr>
        <p:txBody>
          <a:bodyPr wrap="square" rtlCol="0">
            <a:spAutoFit/>
          </a:bodyPr>
          <a:lstStyle/>
          <a:p>
            <a:pPr algn="ctr"/>
            <a:r>
              <a:rPr lang="en-US" sz="3600" b="1" dirty="0" smtClean="0">
                <a:solidFill>
                  <a:srgbClr val="FFC000"/>
                </a:solidFill>
                <a:latin typeface="Tahoma" pitchFamily="34" charset="0"/>
                <a:ea typeface="Tahoma" pitchFamily="34" charset="0"/>
                <a:cs typeface="Tahoma" pitchFamily="34" charset="0"/>
              </a:rPr>
              <a:t>Public accounting</a:t>
            </a:r>
            <a:endParaRPr lang="ru-RU" sz="3600" b="1" dirty="0">
              <a:solidFill>
                <a:srgbClr val="FFC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nvGraphicFramePr>
        <p:xfrm>
          <a:off x="0" y="-1"/>
          <a:ext cx="9144000" cy="6858000"/>
        </p:xfrm>
        <a:graphic>
          <a:graphicData uri="http://schemas.openxmlformats.org/drawingml/2006/table">
            <a:tbl>
              <a:tblPr/>
              <a:tblGrid>
                <a:gridCol w="2286000"/>
                <a:gridCol w="2286000"/>
                <a:gridCol w="2286000"/>
                <a:gridCol w="2286000"/>
              </a:tblGrid>
              <a:tr h="1198368">
                <a:tc>
                  <a:txBody>
                    <a:bodyPr/>
                    <a:lstStyle/>
                    <a:p>
                      <a:pPr algn="ctr">
                        <a:spcAft>
                          <a:spcPts val="0"/>
                        </a:spcAft>
                      </a:pPr>
                      <a:r>
                        <a:rPr lang="ru-RU" sz="2000" b="1" dirty="0">
                          <a:solidFill>
                            <a:srgbClr val="A00000"/>
                          </a:solidFill>
                          <a:latin typeface="Tahoma" pitchFamily="34" charset="0"/>
                          <a:ea typeface="Tahoma" pitchFamily="34" charset="0"/>
                          <a:cs typeface="Tahoma" pitchFamily="34" charset="0"/>
                        </a:rPr>
                        <a:t/>
                      </a:r>
                      <a:br>
                        <a:rPr lang="ru-RU" sz="2000" b="1" dirty="0">
                          <a:solidFill>
                            <a:srgbClr val="A00000"/>
                          </a:solidFill>
                          <a:latin typeface="Tahoma" pitchFamily="34" charset="0"/>
                          <a:ea typeface="Tahoma" pitchFamily="34" charset="0"/>
                          <a:cs typeface="Tahoma" pitchFamily="34" charset="0"/>
                        </a:rPr>
                      </a:br>
                      <a:r>
                        <a:rPr lang="ru-RU" sz="2000" b="1" dirty="0" err="1">
                          <a:solidFill>
                            <a:srgbClr val="A00000"/>
                          </a:solidFill>
                          <a:latin typeface="Tahoma" pitchFamily="34" charset="0"/>
                          <a:ea typeface="Tahoma" pitchFamily="34" charset="0"/>
                          <a:cs typeface="Tahoma" pitchFamily="34" charset="0"/>
                        </a:rPr>
                        <a:t>Skill</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A00000"/>
                          </a:solidFill>
                          <a:latin typeface="Tahoma" pitchFamily="34" charset="0"/>
                          <a:ea typeface="Tahoma" pitchFamily="34" charset="0"/>
                          <a:cs typeface="Tahoma" pitchFamily="34" charset="0"/>
                        </a:rPr>
                        <a:t>Audit</a:t>
                      </a:r>
                      <a:r>
                        <a:rPr lang="ru-RU" sz="2000" b="1" dirty="0">
                          <a:solidFill>
                            <a:srgbClr val="A00000"/>
                          </a:solidFill>
                          <a:latin typeface="Tahoma" pitchFamily="34" charset="0"/>
                          <a:ea typeface="Tahoma" pitchFamily="34" charset="0"/>
                          <a:cs typeface="Tahoma" pitchFamily="34" charset="0"/>
                        </a:rPr>
                        <a:t> </a:t>
                      </a:r>
                      <a:r>
                        <a:rPr lang="ru-RU" sz="2000" b="1" dirty="0" err="1">
                          <a:solidFill>
                            <a:srgbClr val="A00000"/>
                          </a:solidFill>
                          <a:latin typeface="Tahoma" pitchFamily="34" charset="0"/>
                          <a:ea typeface="Tahoma" pitchFamily="34" charset="0"/>
                          <a:cs typeface="Tahoma" pitchFamily="34" charset="0"/>
                        </a:rPr>
                        <a:t>Accounting</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A00000"/>
                          </a:solidFill>
                          <a:latin typeface="Tahoma" pitchFamily="34" charset="0"/>
                          <a:ea typeface="Tahoma" pitchFamily="34" charset="0"/>
                          <a:cs typeface="Tahoma" pitchFamily="34" charset="0"/>
                        </a:rPr>
                        <a:t>Tax</a:t>
                      </a:r>
                      <a:r>
                        <a:rPr lang="ru-RU" sz="2000" b="1" dirty="0">
                          <a:solidFill>
                            <a:srgbClr val="A00000"/>
                          </a:solidFill>
                          <a:latin typeface="Tahoma" pitchFamily="34" charset="0"/>
                          <a:ea typeface="Tahoma" pitchFamily="34" charset="0"/>
                          <a:cs typeface="Tahoma" pitchFamily="34" charset="0"/>
                        </a:rPr>
                        <a:t> &amp; </a:t>
                      </a:r>
                      <a:r>
                        <a:rPr lang="ru-RU" sz="2000" b="1" dirty="0" err="1">
                          <a:solidFill>
                            <a:srgbClr val="A00000"/>
                          </a:solidFill>
                          <a:latin typeface="Tahoma" pitchFamily="34" charset="0"/>
                          <a:ea typeface="Tahoma" pitchFamily="34" charset="0"/>
                          <a:cs typeface="Tahoma" pitchFamily="34" charset="0"/>
                        </a:rPr>
                        <a:t>Financial</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A00000"/>
                          </a:solidFill>
                          <a:latin typeface="Tahoma" pitchFamily="34" charset="0"/>
                          <a:ea typeface="Tahoma" pitchFamily="34" charset="0"/>
                          <a:cs typeface="Tahoma" pitchFamily="34" charset="0"/>
                        </a:rPr>
                        <a:t>Management</a:t>
                      </a:r>
                      <a:r>
                        <a:rPr lang="ru-RU" sz="2000" b="1" dirty="0">
                          <a:solidFill>
                            <a:srgbClr val="A00000"/>
                          </a:solidFill>
                          <a:latin typeface="Tahoma" pitchFamily="34" charset="0"/>
                          <a:ea typeface="Tahoma" pitchFamily="34" charset="0"/>
                          <a:cs typeface="Tahoma" pitchFamily="34" charset="0"/>
                        </a:rPr>
                        <a:t> </a:t>
                      </a:r>
                      <a:r>
                        <a:rPr lang="ru-RU" sz="2000" b="1" dirty="0" err="1">
                          <a:solidFill>
                            <a:srgbClr val="A00000"/>
                          </a:solidFill>
                          <a:latin typeface="Tahoma" pitchFamily="34" charset="0"/>
                          <a:ea typeface="Tahoma" pitchFamily="34" charset="0"/>
                          <a:cs typeface="Tahoma" pitchFamily="34" charset="0"/>
                        </a:rPr>
                        <a:t>Accounting</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People</a:t>
                      </a:r>
                      <a:r>
                        <a:rPr lang="ru-RU" sz="2000" b="1" dirty="0">
                          <a:solidFill>
                            <a:srgbClr val="333333"/>
                          </a:solidFill>
                          <a:latin typeface="Tahoma" pitchFamily="34" charset="0"/>
                          <a:ea typeface="Tahoma" pitchFamily="34" charset="0"/>
                          <a:cs typeface="Tahoma" pitchFamily="34" charset="0"/>
                        </a:rPr>
                        <a:t> </a:t>
                      </a:r>
                      <a:r>
                        <a:rPr lang="ru-RU" sz="2000" b="1" dirty="0" err="1">
                          <a:solidFill>
                            <a:srgbClr val="333333"/>
                          </a:solidFill>
                          <a:latin typeface="Tahoma" pitchFamily="34" charset="0"/>
                          <a:ea typeface="Tahoma" pitchFamily="34" charset="0"/>
                          <a:cs typeface="Tahoma" pitchFamily="34" charset="0"/>
                        </a:rPr>
                        <a:t>skills</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Medium</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Medium</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Sales</a:t>
                      </a:r>
                      <a:r>
                        <a:rPr lang="ru-RU" sz="2000" b="1" dirty="0">
                          <a:solidFill>
                            <a:srgbClr val="333333"/>
                          </a:solidFill>
                          <a:latin typeface="Tahoma" pitchFamily="34" charset="0"/>
                          <a:ea typeface="Tahoma" pitchFamily="34" charset="0"/>
                          <a:cs typeface="Tahoma" pitchFamily="34" charset="0"/>
                        </a:rPr>
                        <a:t> </a:t>
                      </a:r>
                      <a:r>
                        <a:rPr lang="ru-RU" sz="2000" b="1" dirty="0" err="1">
                          <a:solidFill>
                            <a:srgbClr val="333333"/>
                          </a:solidFill>
                          <a:latin typeface="Tahoma" pitchFamily="34" charset="0"/>
                          <a:ea typeface="Tahoma" pitchFamily="34" charset="0"/>
                          <a:cs typeface="Tahoma" pitchFamily="34" charset="0"/>
                        </a:rPr>
                        <a:t>skills</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Low</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Communication skills</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High</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Analytical skills</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High</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Very</a:t>
                      </a:r>
                      <a:r>
                        <a:rPr lang="ru-RU" sz="2000" b="1" dirty="0">
                          <a:solidFill>
                            <a:srgbClr val="333333"/>
                          </a:solidFill>
                          <a:latin typeface="Tahoma" pitchFamily="34" charset="0"/>
                          <a:ea typeface="Tahoma" pitchFamily="34" charset="0"/>
                          <a:cs typeface="Tahoma" pitchFamily="34" charset="0"/>
                        </a:rPr>
                        <a:t> </a:t>
                      </a:r>
                      <a:r>
                        <a:rPr lang="ru-RU" sz="2000" b="1" dirty="0" err="1">
                          <a:solidFill>
                            <a:srgbClr val="333333"/>
                          </a:solidFill>
                          <a:latin typeface="Tahoma" pitchFamily="34" charset="0"/>
                          <a:ea typeface="Tahoma" pitchFamily="34" charset="0"/>
                          <a:cs typeface="Tahoma" pitchFamily="34" charset="0"/>
                        </a:rPr>
                        <a:t>High</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High</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Ability to synthesize</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Low</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High</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Creative ability</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Low</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Medium</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Initiative</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Medium</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Medium</a:t>
                      </a: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Computer skills</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High</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High</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err="1">
                          <a:solidFill>
                            <a:srgbClr val="333333"/>
                          </a:solidFill>
                          <a:latin typeface="Tahoma" pitchFamily="34" charset="0"/>
                          <a:ea typeface="Tahoma" pitchFamily="34" charset="0"/>
                          <a:cs typeface="Tahoma" pitchFamily="34" charset="0"/>
                        </a:rPr>
                        <a:t>Very</a:t>
                      </a:r>
                      <a:r>
                        <a:rPr lang="ru-RU" sz="2000" b="1" dirty="0">
                          <a:solidFill>
                            <a:srgbClr val="333333"/>
                          </a:solidFill>
                          <a:latin typeface="Tahoma" pitchFamily="34" charset="0"/>
                          <a:ea typeface="Tahoma" pitchFamily="34" charset="0"/>
                          <a:cs typeface="Tahoma" pitchFamily="34" charset="0"/>
                        </a:rPr>
                        <a:t> </a:t>
                      </a:r>
                      <a:r>
                        <a:rPr lang="ru-RU" sz="2000" b="1" dirty="0" err="1">
                          <a:solidFill>
                            <a:srgbClr val="333333"/>
                          </a:solidFill>
                          <a:latin typeface="Tahoma" pitchFamily="34" charset="0"/>
                          <a:ea typeface="Tahoma" pitchFamily="34" charset="0"/>
                          <a:cs typeface="Tahoma" pitchFamily="34" charset="0"/>
                        </a:rPr>
                        <a:t>High</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r>
              <a:tr h="628848">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Work hours</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a:solidFill>
                            <a:srgbClr val="333333"/>
                          </a:solidFill>
                          <a:latin typeface="Tahoma" pitchFamily="34" charset="0"/>
                          <a:ea typeface="Tahoma" pitchFamily="34" charset="0"/>
                          <a:cs typeface="Tahoma" pitchFamily="34" charset="0"/>
                        </a:rPr>
                        <a:t>40-70/week</a:t>
                      </a: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a:solidFill>
                            <a:srgbClr val="333333"/>
                          </a:solidFill>
                          <a:latin typeface="Tahoma" pitchFamily="34" charset="0"/>
                          <a:ea typeface="Tahoma" pitchFamily="34" charset="0"/>
                          <a:cs typeface="Tahoma" pitchFamily="34" charset="0"/>
                        </a:rPr>
                        <a:t>40-70/</a:t>
                      </a:r>
                      <a:r>
                        <a:rPr lang="ru-RU" sz="2000" b="1" dirty="0" err="1">
                          <a:solidFill>
                            <a:srgbClr val="333333"/>
                          </a:solidFill>
                          <a:latin typeface="Tahoma" pitchFamily="34" charset="0"/>
                          <a:ea typeface="Tahoma" pitchFamily="34" charset="0"/>
                          <a:cs typeface="Tahoma" pitchFamily="34" charset="0"/>
                        </a:rPr>
                        <a:t>week</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c>
                  <a:txBody>
                    <a:bodyPr/>
                    <a:lstStyle/>
                    <a:p>
                      <a:pPr algn="ctr">
                        <a:spcAft>
                          <a:spcPts val="0"/>
                        </a:spcAft>
                      </a:pPr>
                      <a:r>
                        <a:rPr lang="ru-RU" sz="2000" b="1" dirty="0">
                          <a:solidFill>
                            <a:srgbClr val="333333"/>
                          </a:solidFill>
                          <a:latin typeface="Tahoma" pitchFamily="34" charset="0"/>
                          <a:ea typeface="Tahoma" pitchFamily="34" charset="0"/>
                          <a:cs typeface="Tahoma" pitchFamily="34" charset="0"/>
                        </a:rPr>
                        <a:t>40-50/</a:t>
                      </a:r>
                      <a:r>
                        <a:rPr lang="ru-RU" sz="2000" b="1" dirty="0" err="1">
                          <a:solidFill>
                            <a:srgbClr val="333333"/>
                          </a:solidFill>
                          <a:latin typeface="Tahoma" pitchFamily="34" charset="0"/>
                          <a:ea typeface="Tahoma" pitchFamily="34" charset="0"/>
                          <a:cs typeface="Tahoma" pitchFamily="34" charset="0"/>
                        </a:rPr>
                        <a:t>week</a:t>
                      </a:r>
                      <a:endParaRPr lang="ru-RU" sz="2000" b="1" dirty="0">
                        <a:solidFill>
                          <a:srgbClr val="333333"/>
                        </a:solidFill>
                        <a:latin typeface="Tahoma" pitchFamily="34" charset="0"/>
                        <a:ea typeface="Tahoma" pitchFamily="34" charset="0"/>
                        <a:cs typeface="Tahoma" pitchFamily="34" charset="0"/>
                      </a:endParaRPr>
                    </a:p>
                  </a:txBody>
                  <a:tcPr marL="9525" marR="9525" marT="9525" marB="9525" anchor="ctr">
                    <a:lnL>
                      <a:noFill/>
                    </a:lnL>
                    <a:lnR>
                      <a:noFill/>
                    </a:lnR>
                    <a:lnT>
                      <a:noFill/>
                    </a:lnT>
                    <a:lnB>
                      <a:noFill/>
                    </a:lnB>
                    <a:solidFill>
                      <a:srgbClr val="FFFFAA"/>
                    </a:solidFill>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260648"/>
            <a:ext cx="8229600" cy="2223120"/>
          </a:xfrm>
        </p:spPr>
        <p:txBody>
          <a:bodyPr>
            <a:noAutofit/>
          </a:bodyPr>
          <a:lstStyle/>
          <a:p>
            <a:pPr algn="ctr"/>
            <a:r>
              <a:rPr lang="en-US" sz="4000" b="1" dirty="0" smtClean="0">
                <a:solidFill>
                  <a:srgbClr val="FFFF00"/>
                </a:solidFill>
                <a:latin typeface="Tahoma" pitchFamily="34" charset="0"/>
                <a:ea typeface="Tahoma" pitchFamily="34" charset="0"/>
                <a:cs typeface="Tahoma" pitchFamily="34" charset="0"/>
              </a:rPr>
              <a:t>Accountants HAVE TO BE TALENTED individuals </a:t>
            </a:r>
            <a:br>
              <a:rPr lang="en-US" sz="4000" b="1" dirty="0" smtClean="0">
                <a:solidFill>
                  <a:srgbClr val="FFFF00"/>
                </a:solidFill>
                <a:latin typeface="Tahoma" pitchFamily="34" charset="0"/>
                <a:ea typeface="Tahoma" pitchFamily="34" charset="0"/>
                <a:cs typeface="Tahoma" pitchFamily="34" charset="0"/>
              </a:rPr>
            </a:br>
            <a:r>
              <a:rPr lang="en-US" sz="4000" b="1" dirty="0" smtClean="0">
                <a:solidFill>
                  <a:srgbClr val="FFFF00"/>
                </a:solidFill>
                <a:latin typeface="Tahoma" pitchFamily="34" charset="0"/>
                <a:ea typeface="Tahoma" pitchFamily="34" charset="0"/>
                <a:cs typeface="Tahoma" pitchFamily="34" charset="0"/>
              </a:rPr>
              <a:t>and they mostly ARE! </a:t>
            </a:r>
            <a:endParaRPr lang="ru-RU" sz="4000" b="1" dirty="0">
              <a:solidFill>
                <a:srgbClr val="FFFF00"/>
              </a:solidFill>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rot="20711298">
            <a:off x="345450" y="2799788"/>
            <a:ext cx="3372560" cy="3140968"/>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rot="1020996">
            <a:off x="5613232" y="2963919"/>
            <a:ext cx="3168352" cy="2950783"/>
          </a:xfrm>
          <a:prstGeom prst="rect">
            <a:avLst/>
          </a:prstGeom>
          <a:noFill/>
          <a:ln w="9525">
            <a:noFill/>
            <a:miter lim="800000"/>
            <a:headEnd/>
            <a:tailEnd/>
          </a:ln>
        </p:spPr>
      </p:pic>
      <p:pic>
        <p:nvPicPr>
          <p:cNvPr id="6148" name="Picture 4"/>
          <p:cNvPicPr>
            <a:picLocks noChangeAspect="1" noChangeArrowheads="1"/>
          </p:cNvPicPr>
          <p:nvPr/>
        </p:nvPicPr>
        <p:blipFill>
          <a:blip r:embed="rId4" cstate="print"/>
          <a:srcRect/>
          <a:stretch>
            <a:fillRect/>
          </a:stretch>
        </p:blipFill>
        <p:spPr bwMode="auto">
          <a:xfrm>
            <a:off x="2699792" y="4077072"/>
            <a:ext cx="3672408" cy="2582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1268760"/>
            <a:ext cx="8280920" cy="1143000"/>
          </a:xfrm>
        </p:spPr>
        <p:txBody>
          <a:bodyPr>
            <a:noAutofit/>
          </a:bodyPr>
          <a:lstStyle/>
          <a:p>
            <a:pPr algn="ctr"/>
            <a:r>
              <a:rPr lang="en-US" sz="3600" b="1" dirty="0" smtClean="0">
                <a:solidFill>
                  <a:schemeClr val="accent2">
                    <a:lumMod val="60000"/>
                    <a:lumOff val="40000"/>
                  </a:schemeClr>
                </a:solidFill>
              </a:rPr>
              <a:t>LIFE IS MORE THAN WORK!</a:t>
            </a:r>
            <a:br>
              <a:rPr lang="en-US" sz="3600" b="1" dirty="0" smtClean="0">
                <a:solidFill>
                  <a:schemeClr val="accent2">
                    <a:lumMod val="60000"/>
                    <a:lumOff val="40000"/>
                  </a:schemeClr>
                </a:solidFill>
              </a:rPr>
            </a:br>
            <a:r>
              <a:rPr lang="en-US" sz="3600" b="1" dirty="0" smtClean="0"/>
              <a:t>Accountants do not only play tricks with figures, they often write poems, play violin or piano, paint portraits of dance.</a:t>
            </a:r>
            <a:br>
              <a:rPr lang="en-US" sz="3600" b="1" dirty="0" smtClean="0"/>
            </a:br>
            <a:r>
              <a:rPr lang="en-US" sz="3600" b="1" dirty="0" smtClean="0"/>
              <a:t>A real accountant doesn’t only work, </a:t>
            </a:r>
            <a:br>
              <a:rPr lang="en-US" sz="3600" b="1" dirty="0" smtClean="0"/>
            </a:br>
            <a:r>
              <a:rPr lang="en-US" sz="3600" b="1" dirty="0" smtClean="0"/>
              <a:t>a real accountant lives </a:t>
            </a:r>
            <a:br>
              <a:rPr lang="en-US" sz="3600" b="1" dirty="0" smtClean="0"/>
            </a:br>
            <a:r>
              <a:rPr lang="en-US" sz="3600" b="1" dirty="0" smtClean="0"/>
              <a:t>bright life full of art and joy!</a:t>
            </a:r>
            <a:endParaRPr lang="ru-RU" sz="3600" b="1" dirty="0"/>
          </a:p>
        </p:txBody>
      </p:sp>
      <p:sp>
        <p:nvSpPr>
          <p:cNvPr id="4" name="AutoShape 2" descr="http://elive.com.ua/wp-content/uploads/2012/07/skripka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7" name="Picture 3" descr="D:\Masha-Work\skripk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4077072"/>
            <a:ext cx="4509087" cy="31177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Masha-Wor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3811935"/>
            <a:ext cx="4663071" cy="3034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878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608" y="-603448"/>
            <a:ext cx="5046062" cy="5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483768" y="2636912"/>
            <a:ext cx="6660232" cy="4221088"/>
          </a:xfrm>
          <a:solidFill>
            <a:schemeClr val="bg2">
              <a:lumMod val="50000"/>
            </a:schemeClr>
          </a:solidFill>
        </p:spPr>
        <p:txBody>
          <a:bodyPr>
            <a:normAutofit fontScale="90000"/>
          </a:bodyPr>
          <a:lstStyle/>
          <a:p>
            <a:pPr algn="ctr"/>
            <a:r>
              <a:rPr lang="en-US" sz="66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3</a:t>
            </a: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b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4400" dirty="0" smtClean="0">
                <a:solidFill>
                  <a:srgbClr val="FFFF00"/>
                </a:solidFill>
                <a:latin typeface="Tahoma" pitchFamily="34" charset="0"/>
                <a:ea typeface="Tahoma" pitchFamily="34" charset="0"/>
                <a:cs typeface="Tahoma" pitchFamily="34" charset="0"/>
              </a:rPr>
              <a:t>accounting is extremely important because accountants Take part in </a:t>
            </a:r>
            <a:br>
              <a:rPr lang="en-US" sz="4400" dirty="0" smtClean="0">
                <a:solidFill>
                  <a:srgbClr val="FFFF00"/>
                </a:solidFill>
                <a:latin typeface="Tahoma" pitchFamily="34" charset="0"/>
                <a:ea typeface="Tahoma" pitchFamily="34" charset="0"/>
                <a:cs typeface="Tahoma" pitchFamily="34" charset="0"/>
              </a:rPr>
            </a:br>
            <a:r>
              <a:rPr lang="en-US" sz="4400" dirty="0" smtClean="0">
                <a:solidFill>
                  <a:srgbClr val="FFFF00"/>
                </a:solidFill>
                <a:latin typeface="Tahoma" pitchFamily="34" charset="0"/>
                <a:ea typeface="Tahoma" pitchFamily="34" charset="0"/>
                <a:cs typeface="Tahoma" pitchFamily="34" charset="0"/>
              </a:rPr>
              <a:t>decision making</a:t>
            </a:r>
            <a:r>
              <a:rPr lang="ru-RU" sz="4400" dirty="0" smtClean="0">
                <a:solidFill>
                  <a:srgbClr val="FFFF00"/>
                </a:solidFill>
                <a:latin typeface="Tahoma" pitchFamily="34" charset="0"/>
                <a:ea typeface="Tahoma" pitchFamily="34" charset="0"/>
                <a:cs typeface="Tahoma" pitchFamily="34" charset="0"/>
              </a:rPr>
              <a:t/>
            </a:r>
            <a:br>
              <a:rPr lang="ru-RU" sz="4400" dirty="0" smtClean="0">
                <a:solidFill>
                  <a:srgbClr val="FFFF00"/>
                </a:solidFill>
                <a:latin typeface="Tahoma" pitchFamily="34" charset="0"/>
                <a:ea typeface="Tahoma" pitchFamily="34" charset="0"/>
                <a:cs typeface="Tahoma" pitchFamily="34" charset="0"/>
              </a:rPr>
            </a:br>
            <a:endParaRPr lang="ru-RU" sz="4400" b="1" dirty="0">
              <a:ln w="17780" cmpd="sng">
                <a:solidFill>
                  <a:srgbClr val="FFFFFF"/>
                </a:solidFill>
                <a:prstDash val="solid"/>
                <a:miter lim="800000"/>
              </a:ln>
              <a:solidFill>
                <a:srgbClr val="FFFF00"/>
              </a:solidFill>
              <a:effectLst>
                <a:outerShdw blurRad="50800" algn="tl" rotWithShape="0">
                  <a:srgbClr val="000000"/>
                </a:outerShdw>
              </a:effectLst>
              <a:latin typeface="Tahoma" pitchFamily="34" charset="0"/>
              <a:ea typeface="Tahoma" pitchFamily="34" charset="0"/>
              <a:cs typeface="Tahoma"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4932040" y="0"/>
            <a:ext cx="3972272" cy="2681284"/>
          </a:xfrm>
          <a:prstGeom prst="rect">
            <a:avLst/>
          </a:prstGeom>
          <a:noFill/>
          <a:ln w="9525">
            <a:noFill/>
            <a:miter lim="800000"/>
            <a:headEnd/>
            <a:tailEnd/>
          </a:ln>
        </p:spPr>
      </p:pic>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Содержимое 9" descr="default.jpeg"/>
          <p:cNvPicPr>
            <a:picLocks noGrp="1" noChangeAspect="1"/>
          </p:cNvPicPr>
          <p:nvPr>
            <p:ph sz="half" idx="1"/>
          </p:nvPr>
        </p:nvPicPr>
        <p:blipFill>
          <a:blip r:embed="rId2" cstate="print"/>
          <a:stretch>
            <a:fillRect/>
          </a:stretch>
        </p:blipFill>
        <p:spPr>
          <a:xfrm>
            <a:off x="0" y="0"/>
            <a:ext cx="4429156" cy="4446256"/>
          </a:xfrm>
        </p:spPr>
      </p:pic>
      <p:sp>
        <p:nvSpPr>
          <p:cNvPr id="9" name="Текст 8"/>
          <p:cNvSpPr>
            <a:spLocks noGrp="1"/>
          </p:cNvSpPr>
          <p:nvPr>
            <p:ph sz="half" idx="2"/>
          </p:nvPr>
        </p:nvSpPr>
        <p:spPr>
          <a:xfrm>
            <a:off x="2483768" y="548680"/>
            <a:ext cx="6480720" cy="6309320"/>
          </a:xfrm>
          <a:solidFill>
            <a:schemeClr val="tx2">
              <a:lumMod val="50000"/>
            </a:schemeClr>
          </a:solidFill>
        </p:spPr>
        <p:txBody>
          <a:bodyPr>
            <a:noAutofit/>
          </a:bodyPr>
          <a:lstStyle/>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As a profession, accounting has evolved</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in response to society’s need for</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economic information to help people</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make economic decisions. Accounting is</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often called the “language of business”. </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Financial information is needed before</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any economic decision is made. For the</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purpose of decision making, the past is</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used as a guide to future estimates of</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the consequences of different</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alternatives. The accountant can</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help significantly in the areas of</a:t>
            </a:r>
          </a:p>
          <a:p>
            <a:pPr marL="0" indent="-450000" algn="r">
              <a:lnSpc>
                <a:spcPct val="120000"/>
              </a:lnSpc>
              <a:spcBef>
                <a:spcPts val="0"/>
              </a:spcBef>
              <a:buNone/>
            </a:pPr>
            <a:r>
              <a:rPr lang="en-US" sz="2200" b="1" dirty="0" smtClean="0">
                <a:solidFill>
                  <a:srgbClr val="FFFF00"/>
                </a:solidFill>
                <a:latin typeface="Tahoma" pitchFamily="34" charset="0"/>
                <a:ea typeface="Tahoma" pitchFamily="34" charset="0"/>
                <a:cs typeface="Tahoma" pitchFamily="34" charset="0"/>
              </a:rPr>
              <a:t>budgeting, investigating, interpreting and communicating results for use by both internal and external decision makers.</a:t>
            </a:r>
            <a:endParaRPr lang="ru-RU" sz="2200" b="1" dirty="0" smtClean="0">
              <a:solidFill>
                <a:srgbClr val="FFFF00"/>
              </a:solidFill>
              <a:latin typeface="Tahoma" pitchFamily="34" charset="0"/>
              <a:ea typeface="Tahoma" pitchFamily="34" charset="0"/>
              <a:cs typeface="Tahoma" pitchFamily="34" charset="0"/>
            </a:endParaRPr>
          </a:p>
          <a:p>
            <a:pPr marL="0" indent="-450000">
              <a:lnSpc>
                <a:spcPct val="170000"/>
              </a:lnSpc>
              <a:spcBef>
                <a:spcPts val="0"/>
              </a:spcBef>
            </a:pPr>
            <a:endParaRPr lang="ru-RU" sz="2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smtClean="0">
                <a:solidFill>
                  <a:srgbClr val="FFFF00"/>
                </a:solidFill>
                <a:latin typeface="Tahoma" pitchFamily="34" charset="0"/>
                <a:ea typeface="Tahoma" pitchFamily="34" charset="0"/>
                <a:cs typeface="Tahoma" pitchFamily="34" charset="0"/>
              </a:rPr>
              <a:t>Decision making in accounting</a:t>
            </a:r>
            <a:endParaRPr lang="ru-RU" b="1" dirty="0">
              <a:solidFill>
                <a:srgbClr val="FFFF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457200" y="1600200"/>
            <a:ext cx="8435280" cy="5257800"/>
          </a:xfrm>
          <a:solidFill>
            <a:schemeClr val="tx2">
              <a:lumMod val="50000"/>
            </a:schemeClr>
          </a:solidFill>
          <a:scene3d>
            <a:camera prst="orthographicFront"/>
            <a:lightRig rig="threePt" dir="t"/>
          </a:scene3d>
          <a:sp3d>
            <a:bevelT prst="relaxedInset"/>
          </a:sp3d>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algn="ctr"/>
            <a:r>
              <a:rPr lang="en-US" b="1" dirty="0" smtClean="0">
                <a:solidFill>
                  <a:schemeClr val="tx1"/>
                </a:solidFill>
                <a:latin typeface="Tahoma" pitchFamily="34" charset="0"/>
                <a:ea typeface="Tahoma" pitchFamily="34" charset="0"/>
                <a:cs typeface="Tahoma" pitchFamily="34" charset="0"/>
              </a:rPr>
              <a:t>Successful accountants are able to analyze business data and make appropriate decisions. From determining how to categorize expenses to assessing fraud control measures, decision-making is a critical ability for accountants. Decision-making skills for accounting function as a competitive business advantage and help ensure financial gains and adherence to financial reporting requirements</a:t>
            </a:r>
            <a:endParaRPr lang="ru-RU" b="1" dirty="0" smtClean="0">
              <a:solidFill>
                <a:schemeClr val="tx1"/>
              </a:solidFill>
              <a:latin typeface="Tahoma" pitchFamily="34" charset="0"/>
              <a:ea typeface="Tahoma" pitchFamily="34" charset="0"/>
              <a:cs typeface="Tahoma" pitchFamily="34" charset="0"/>
            </a:endParaRPr>
          </a:p>
          <a:p>
            <a:pPr algn="ctr"/>
            <a:endParaRPr lang="ru-RU" b="1" dirty="0">
              <a:solidFill>
                <a:srgbClr val="FFC000"/>
              </a:solidFill>
              <a:latin typeface="Tahoma" pitchFamily="34" charset="0"/>
              <a:ea typeface="Tahoma" pitchFamily="34" charset="0"/>
              <a:cs typeface="Tahoma" pitchFamily="34" charset="0"/>
            </a:endParaRPr>
          </a:p>
        </p:txBody>
      </p:sp>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solidFill>
            <a:schemeClr val="bg2">
              <a:lumMod val="60000"/>
              <a:lumOff val="40000"/>
            </a:schemeClr>
          </a:solidFill>
        </p:spPr>
        <p:txBody>
          <a:bodyPr>
            <a:normAutofit fontScale="90000"/>
          </a:bodyPr>
          <a:lstStyle/>
          <a:p>
            <a:pPr algn="ctr"/>
            <a:r>
              <a:rPr lang="en-US" b="1" dirty="0" smtClean="0">
                <a:solidFill>
                  <a:srgbClr val="FFFF00"/>
                </a:solidFill>
                <a:latin typeface="Tahoma" pitchFamily="34" charset="0"/>
                <a:ea typeface="Tahoma" pitchFamily="34" charset="0"/>
                <a:cs typeface="Tahoma" pitchFamily="34" charset="0"/>
              </a:rPr>
              <a:t>Kinds of decisions made by an accountant</a:t>
            </a:r>
            <a:endParaRPr lang="ru-RU" b="1" dirty="0">
              <a:solidFill>
                <a:srgbClr val="FFFF00"/>
              </a:solidFill>
              <a:latin typeface="Tahoma" pitchFamily="34" charset="0"/>
              <a:ea typeface="Tahoma" pitchFamily="34" charset="0"/>
              <a:cs typeface="Tahoma" pitchFamily="34" charset="0"/>
            </a:endParaRPr>
          </a:p>
        </p:txBody>
      </p:sp>
      <p:sp>
        <p:nvSpPr>
          <p:cNvPr id="3" name="Содержимое 2"/>
          <p:cNvSpPr>
            <a:spLocks noGrp="1"/>
          </p:cNvSpPr>
          <p:nvPr>
            <p:ph sz="half" idx="1"/>
          </p:nvPr>
        </p:nvSpPr>
        <p:spPr>
          <a:xfrm>
            <a:off x="457200" y="1600200"/>
            <a:ext cx="5266928" cy="5257800"/>
          </a:xfrm>
          <a:solidFill>
            <a:schemeClr val="accent1">
              <a:lumMod val="40000"/>
              <a:lumOff val="60000"/>
            </a:schemeClr>
          </a:solidFill>
        </p:spPr>
        <p:txBody>
          <a:bodyPr>
            <a:normAutofit lnSpcReduction="10000"/>
          </a:bodyPr>
          <a:lstStyle/>
          <a:p>
            <a:pPr lvl="0" algn="ctr">
              <a:buNone/>
            </a:pPr>
            <a:r>
              <a:rPr lang="en-US" b="1" dirty="0" smtClean="0">
                <a:solidFill>
                  <a:schemeClr val="bg1"/>
                </a:solidFill>
                <a:latin typeface="Tahoma" pitchFamily="34" charset="0"/>
                <a:ea typeface="Tahoma" pitchFamily="34" charset="0"/>
                <a:cs typeface="Tahoma" pitchFamily="34" charset="0"/>
              </a:rPr>
              <a:t>Data Decisions:</a:t>
            </a:r>
            <a:endParaRPr lang="ru-RU" b="1" dirty="0" smtClean="0">
              <a:solidFill>
                <a:schemeClr val="bg1"/>
              </a:solidFill>
              <a:latin typeface="Tahoma" pitchFamily="34" charset="0"/>
              <a:ea typeface="Tahoma" pitchFamily="34" charset="0"/>
              <a:cs typeface="Tahoma" pitchFamily="34" charset="0"/>
            </a:endParaRPr>
          </a:p>
          <a:p>
            <a:r>
              <a:rPr lang="en-US" b="1" dirty="0" smtClean="0">
                <a:solidFill>
                  <a:schemeClr val="bg1"/>
                </a:solidFill>
                <a:latin typeface="Tahoma" pitchFamily="34" charset="0"/>
                <a:ea typeface="Tahoma" pitchFamily="34" charset="0"/>
                <a:cs typeface="Tahoma" pitchFamily="34" charset="0"/>
              </a:rPr>
              <a:t>An accountant makes the day-to-day data decisions that are the foundation of accurate and useful reports. Daily decisions can include how to properly classify expenses, what information to use from supporting documents to make journal entries  and even how to divide shared expenses between multiple departments</a:t>
            </a:r>
            <a:endParaRPr lang="ru-RU" b="1" dirty="0">
              <a:solidFill>
                <a:schemeClr val="bg1"/>
              </a:solidFill>
              <a:latin typeface="Tahoma" pitchFamily="34" charset="0"/>
              <a:ea typeface="Tahoma" pitchFamily="34" charset="0"/>
              <a:cs typeface="Tahoma" pitchFamily="34" charset="0"/>
            </a:endParaRPr>
          </a:p>
        </p:txBody>
      </p:sp>
      <p:sp>
        <p:nvSpPr>
          <p:cNvPr id="5" name="Содержимое 4"/>
          <p:cNvSpPr>
            <a:spLocks noGrp="1"/>
          </p:cNvSpPr>
          <p:nvPr>
            <p:ph sz="half" idx="2"/>
          </p:nvPr>
        </p:nvSpPr>
        <p:spPr/>
        <p:txBody>
          <a:bodyPr>
            <a:normAutofit lnSpcReduction="10000"/>
          </a:bodyPr>
          <a:lstStyle/>
          <a:p>
            <a:endParaRPr lang="ru-RU" dirty="0"/>
          </a:p>
        </p:txBody>
      </p:sp>
      <p:pic>
        <p:nvPicPr>
          <p:cNvPr id="4098" name="Picture 2" descr="D:\films\The-Role-of-Technology-in-Decision-Making.jpg"/>
          <p:cNvPicPr>
            <a:picLocks noChangeAspect="1" noChangeArrowheads="1"/>
          </p:cNvPicPr>
          <p:nvPr/>
        </p:nvPicPr>
        <p:blipFill>
          <a:blip r:embed="rId2" cstate="print"/>
          <a:srcRect/>
          <a:stretch>
            <a:fillRect/>
          </a:stretch>
        </p:blipFill>
        <p:spPr bwMode="auto">
          <a:xfrm>
            <a:off x="5724128" y="1556792"/>
            <a:ext cx="3419872" cy="5301208"/>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lvl="0"/>
            <a:r>
              <a:rPr lang="en-US" dirty="0" smtClean="0"/>
              <a:t>Forecasting</a:t>
            </a:r>
            <a:endParaRPr lang="ru-RU" dirty="0"/>
          </a:p>
        </p:txBody>
      </p:sp>
      <p:sp>
        <p:nvSpPr>
          <p:cNvPr id="3" name="Содержимое 2"/>
          <p:cNvSpPr>
            <a:spLocks noGrp="1"/>
          </p:cNvSpPr>
          <p:nvPr>
            <p:ph type="body" sz="half" idx="2"/>
          </p:nvPr>
        </p:nvSpPr>
        <p:spPr/>
        <p:txBody>
          <a:bodyPr>
            <a:normAutofit fontScale="92500" lnSpcReduction="20000"/>
          </a:bodyPr>
          <a:lstStyle/>
          <a:p>
            <a:r>
              <a:rPr lang="en-US" sz="2000" dirty="0" smtClean="0"/>
              <a:t>Forecasting skills require highly developed decision-making skills. From determining projected cash flow statements to break-even points, an accountant  determines the logical progression of data based on trends and relevant information. </a:t>
            </a:r>
            <a:endParaRPr lang="ru-RU" sz="2000" dirty="0" smtClean="0"/>
          </a:p>
          <a:p>
            <a:endParaRPr lang="ru-RU" dirty="0"/>
          </a:p>
        </p:txBody>
      </p:sp>
      <p:pic>
        <p:nvPicPr>
          <p:cNvPr id="3074" name="Picture 2" descr="D:\films\Chartered-Accountant-2012-economic-forecast.jpg"/>
          <p:cNvPicPr>
            <a:picLocks noChangeAspect="1" noChangeArrowheads="1"/>
          </p:cNvPicPr>
          <p:nvPr/>
        </p:nvPicPr>
        <p:blipFill>
          <a:blip r:embed="rId3" cstate="print"/>
          <a:srcRect/>
          <a:stretch>
            <a:fillRect/>
          </a:stretch>
        </p:blipFill>
        <p:spPr bwMode="auto">
          <a:xfrm>
            <a:off x="4283968" y="0"/>
            <a:ext cx="4860032" cy="6858000"/>
          </a:xfrm>
          <a:prstGeom prst="rect">
            <a:avLst/>
          </a:prstGeom>
          <a:noFill/>
        </p:spPr>
      </p:pic>
      <p:sp>
        <p:nvSpPr>
          <p:cNvPr id="7" name="TextBox 6"/>
          <p:cNvSpPr txBox="1"/>
          <p:nvPr/>
        </p:nvSpPr>
        <p:spPr>
          <a:xfrm>
            <a:off x="683568" y="404664"/>
            <a:ext cx="2736304" cy="584775"/>
          </a:xfrm>
          <a:prstGeom prst="rect">
            <a:avLst/>
          </a:prstGeom>
          <a:solidFill>
            <a:schemeClr val="accent1">
              <a:lumMod val="60000"/>
              <a:lumOff val="40000"/>
            </a:schemeClr>
          </a:solidFill>
        </p:spPr>
        <p:txBody>
          <a:bodyPr wrap="square" rtlCol="0">
            <a:spAutoFit/>
          </a:bodyPr>
          <a:lstStyle/>
          <a:p>
            <a:pPr algn="ctr"/>
            <a:r>
              <a:rPr lang="en-US" sz="3200" b="1" dirty="0" smtClean="0">
                <a:solidFill>
                  <a:srgbClr val="FF0000"/>
                </a:solidFill>
                <a:latin typeface="Tahoma" pitchFamily="34" charset="0"/>
                <a:ea typeface="Tahoma" pitchFamily="34" charset="0"/>
                <a:cs typeface="Tahoma" pitchFamily="34" charset="0"/>
              </a:rPr>
              <a:t>Forecasting</a:t>
            </a:r>
            <a:endParaRPr lang="ru-RU" sz="3200" b="1" dirty="0">
              <a:solidFill>
                <a:srgbClr val="FF0000"/>
              </a:solidFill>
              <a:latin typeface="Tahoma" pitchFamily="34" charset="0"/>
              <a:ea typeface="Tahoma" pitchFamily="34" charset="0"/>
              <a:cs typeface="Tahoma" pitchFamily="34" charset="0"/>
            </a:endParaRPr>
          </a:p>
        </p:txBody>
      </p:sp>
      <p:sp>
        <p:nvSpPr>
          <p:cNvPr id="8" name="TextBox 7"/>
          <p:cNvSpPr txBox="1"/>
          <p:nvPr/>
        </p:nvSpPr>
        <p:spPr>
          <a:xfrm>
            <a:off x="323528" y="1268760"/>
            <a:ext cx="3672408" cy="4893647"/>
          </a:xfrm>
          <a:prstGeom prst="rect">
            <a:avLst/>
          </a:prstGeom>
          <a:solidFill>
            <a:schemeClr val="tx2">
              <a:lumMod val="50000"/>
            </a:schemeClr>
          </a:solidFill>
        </p:spPr>
        <p:txBody>
          <a:bodyPr wrap="square" rtlCol="0">
            <a:spAutoFit/>
          </a:bodyPr>
          <a:lstStyle/>
          <a:p>
            <a:r>
              <a:rPr lang="en-US" sz="2400" b="1" dirty="0" smtClean="0">
                <a:latin typeface="Tahoma" pitchFamily="34" charset="0"/>
                <a:ea typeface="Tahoma" pitchFamily="34" charset="0"/>
                <a:cs typeface="Tahoma" pitchFamily="34" charset="0"/>
              </a:rPr>
              <a:t>Forecasting skills require highly developed decision-making skills. From determining projected cash flow statements to break-even points, an accountant  determines the logical progression of data based on trends and relevant information. </a:t>
            </a:r>
            <a:endParaRPr lang="ru-RU" sz="2400" b="1" dirty="0" smtClean="0">
              <a:latin typeface="Tahoma" pitchFamily="34" charset="0"/>
              <a:ea typeface="Tahoma" pitchFamily="34" charset="0"/>
              <a:cs typeface="Tahoma" pitchFamily="34" charset="0"/>
            </a:endParaRPr>
          </a:p>
          <a:p>
            <a:endParaRPr lang="ru-RU" sz="2400" b="1" dirty="0">
              <a:solidFill>
                <a:srgbClr val="FFC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films\default.jpeg"/>
          <p:cNvPicPr>
            <a:picLocks noChangeAspect="1" noChangeArrowheads="1"/>
          </p:cNvPicPr>
          <p:nvPr/>
        </p:nvPicPr>
        <p:blipFill>
          <a:blip r:embed="rId2" cstate="print"/>
          <a:srcRect/>
          <a:stretch>
            <a:fillRect/>
          </a:stretch>
        </p:blipFill>
        <p:spPr bwMode="auto">
          <a:xfrm>
            <a:off x="6660232" y="1412776"/>
            <a:ext cx="2736303" cy="4320480"/>
          </a:xfrm>
          <a:prstGeom prst="rect">
            <a:avLst/>
          </a:prstGeom>
          <a:noFill/>
        </p:spPr>
      </p:pic>
      <p:sp>
        <p:nvSpPr>
          <p:cNvPr id="2" name="Заголовок 1"/>
          <p:cNvSpPr>
            <a:spLocks noGrp="1"/>
          </p:cNvSpPr>
          <p:nvPr>
            <p:ph type="title"/>
          </p:nvPr>
        </p:nvSpPr>
        <p:spPr/>
        <p:txBody>
          <a:bodyPr>
            <a:normAutofit/>
          </a:bodyPr>
          <a:lstStyle/>
          <a:p>
            <a:pPr algn="ctr"/>
            <a:r>
              <a:rPr lang="en-US" b="1" dirty="0" smtClean="0">
                <a:solidFill>
                  <a:srgbClr val="FF0000"/>
                </a:solidFill>
                <a:latin typeface="Tahoma" pitchFamily="34" charset="0"/>
                <a:ea typeface="Tahoma" pitchFamily="34" charset="0"/>
                <a:cs typeface="Tahoma" pitchFamily="34" charset="0"/>
              </a:rPr>
              <a:t>‘Make or Buy’ Analysis</a:t>
            </a:r>
            <a:endParaRPr lang="ru-RU"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252536" y="1484784"/>
            <a:ext cx="7056784" cy="4525963"/>
          </a:xfrm>
        </p:spPr>
        <p:txBody>
          <a:bodyPr>
            <a:noAutofit/>
          </a:bodyPr>
          <a:lstStyle/>
          <a:p>
            <a:r>
              <a:rPr lang="en-US" b="1" dirty="0" smtClean="0"/>
              <a:t>An accountant is able to provide information used in manufacturing process. For example, a small business owner may be considering whether to make or buy a component needed to manufacture the company's primary product. By completing a make or buy analysis, an accountant can determine which choice is more profitable relevant</a:t>
            </a:r>
            <a:r>
              <a:rPr lang="en-US" dirty="0" smtClean="0"/>
              <a:t> </a:t>
            </a:r>
            <a:endParaRPr lang="ru-RU" dirty="0" smtClean="0"/>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115616" y="188640"/>
            <a:ext cx="6669360"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60648"/>
            <a:ext cx="7467600" cy="1143000"/>
          </a:xfrm>
        </p:spPr>
        <p:txBody>
          <a:bodyPr/>
          <a:lstStyle/>
          <a:p>
            <a:pPr algn="ctr"/>
            <a:r>
              <a:rPr lang="en-US" b="1" dirty="0" smtClean="0">
                <a:solidFill>
                  <a:srgbClr val="FF0000"/>
                </a:solidFill>
                <a:latin typeface="Tahoma" pitchFamily="34" charset="0"/>
                <a:ea typeface="Tahoma" pitchFamily="34" charset="0"/>
                <a:cs typeface="Tahoma" pitchFamily="34" charset="0"/>
              </a:rPr>
              <a:t>Consequences </a:t>
            </a:r>
            <a:endParaRPr lang="ru-RU"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539552" y="1196752"/>
            <a:ext cx="7467600" cy="4525963"/>
          </a:xfrm>
        </p:spPr>
        <p:txBody>
          <a:bodyPr/>
          <a:lstStyle/>
          <a:p>
            <a:pPr algn="ctr"/>
            <a:r>
              <a:rPr lang="en-US" b="1" dirty="0" smtClean="0">
                <a:solidFill>
                  <a:srgbClr val="FFFF00"/>
                </a:solidFill>
                <a:latin typeface="Tahoma" pitchFamily="34" charset="0"/>
                <a:ea typeface="Tahoma" pitchFamily="34" charset="0"/>
                <a:cs typeface="Tahoma" pitchFamily="34" charset="0"/>
              </a:rPr>
              <a:t>An accountant is vitally important in decision making process and provides a great support for managers and directors</a:t>
            </a:r>
            <a:endParaRPr lang="ru-RU" b="1" dirty="0">
              <a:solidFill>
                <a:srgbClr val="FFFF00"/>
              </a:solidFill>
              <a:latin typeface="Tahoma" pitchFamily="34" charset="0"/>
              <a:ea typeface="Tahoma" pitchFamily="34" charset="0"/>
              <a:cs typeface="Tahoma" pitchFamily="34" charset="0"/>
            </a:endParaRPr>
          </a:p>
        </p:txBody>
      </p:sp>
      <p:pic>
        <p:nvPicPr>
          <p:cNvPr id="2050" name="Picture 2" descr="D:\films\_2.jpg"/>
          <p:cNvPicPr>
            <a:picLocks noChangeAspect="1" noChangeArrowheads="1"/>
          </p:cNvPicPr>
          <p:nvPr/>
        </p:nvPicPr>
        <p:blipFill>
          <a:blip r:embed="rId2" cstate="print"/>
          <a:srcRect/>
          <a:stretch>
            <a:fillRect/>
          </a:stretch>
        </p:blipFill>
        <p:spPr bwMode="auto">
          <a:xfrm>
            <a:off x="1500166" y="3140968"/>
            <a:ext cx="6143668" cy="37170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37" y="255960"/>
            <a:ext cx="5558776" cy="62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5652120" y="548680"/>
            <a:ext cx="3168352" cy="5616624"/>
          </a:xfrm>
          <a:solidFill>
            <a:schemeClr val="bg2">
              <a:lumMod val="50000"/>
            </a:schemeClr>
          </a:solidFill>
        </p:spPr>
        <p:txBody>
          <a:bodyPr>
            <a:normAutofit fontScale="90000"/>
          </a:bodyPr>
          <a:lstStyle/>
          <a:p>
            <a:pPr algn="ct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4. This Job Is a very WELL-PAID</a:t>
            </a:r>
            <a:b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JOB!</a:t>
            </a:r>
            <a:endParaRPr lang="ru-RU" sz="6600" b="1" dirty="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74638"/>
            <a:ext cx="8640960" cy="1143000"/>
          </a:xfrm>
          <a:solidFill>
            <a:schemeClr val="bg2">
              <a:lumMod val="50000"/>
            </a:schemeClr>
          </a:solidFill>
        </p:spPr>
        <p:txBody>
          <a:bodyPr>
            <a:normAutofit fontScale="90000"/>
          </a:bodyPr>
          <a:lstStyle/>
          <a:p>
            <a:pPr algn="ctr"/>
            <a:r>
              <a:rPr lang="en-US" b="1" dirty="0">
                <a:solidFill>
                  <a:srgbClr val="FFFF00"/>
                </a:solidFill>
                <a:latin typeface="Tahoma" pitchFamily="34" charset="0"/>
                <a:ea typeface="Tahoma" pitchFamily="34" charset="0"/>
                <a:cs typeface="Tahoma" pitchFamily="34" charset="0"/>
              </a:rPr>
              <a:t>Factors that Affect Salary Potential for Accountants</a:t>
            </a:r>
            <a:endParaRPr lang="ru-RU" b="1" dirty="0">
              <a:solidFill>
                <a:srgbClr val="FFFF00"/>
              </a:solidFill>
              <a:latin typeface="Tahoma" pitchFamily="34" charset="0"/>
              <a:ea typeface="Tahoma" pitchFamily="34" charset="0"/>
              <a:cs typeface="Tahoma" pitchFamily="34" charset="0"/>
            </a:endParaRPr>
          </a:p>
        </p:txBody>
      </p:sp>
      <p:sp>
        <p:nvSpPr>
          <p:cNvPr id="4" name="Овал 3"/>
          <p:cNvSpPr/>
          <p:nvPr/>
        </p:nvSpPr>
        <p:spPr>
          <a:xfrm>
            <a:off x="2483768" y="1700808"/>
            <a:ext cx="4392488" cy="2520280"/>
          </a:xfrm>
          <a:prstGeom prst="ellipse">
            <a:avLst/>
          </a:prstGeom>
          <a:solidFill>
            <a:schemeClr val="bg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2843808" y="2564904"/>
            <a:ext cx="3578113" cy="923330"/>
          </a:xfrm>
          <a:prstGeom prst="rect">
            <a:avLst/>
          </a:prstGeom>
          <a:noFill/>
        </p:spPr>
        <p:txBody>
          <a:bodyPr wrap="square" rtlCol="0">
            <a:spAutoFit/>
          </a:bodyPr>
          <a:lstStyle/>
          <a:p>
            <a:pPr algn="ctr"/>
            <a:r>
              <a:rPr lang="en-US" sz="5400" b="1" dirty="0" smtClean="0">
                <a:solidFill>
                  <a:srgbClr val="FFC000"/>
                </a:solidFill>
                <a:latin typeface="Tahoma" pitchFamily="34" charset="0"/>
                <a:ea typeface="Tahoma" pitchFamily="34" charset="0"/>
                <a:cs typeface="Tahoma" pitchFamily="34" charset="0"/>
              </a:rPr>
              <a:t>SALARY</a:t>
            </a:r>
            <a:endParaRPr lang="ru-RU" sz="5400" b="1" dirty="0">
              <a:solidFill>
                <a:srgbClr val="FFC000"/>
              </a:solidFill>
              <a:latin typeface="Tahoma" pitchFamily="34" charset="0"/>
              <a:ea typeface="Tahoma" pitchFamily="34" charset="0"/>
              <a:cs typeface="Tahoma" pitchFamily="34" charset="0"/>
            </a:endParaRPr>
          </a:p>
        </p:txBody>
      </p:sp>
      <p:sp>
        <p:nvSpPr>
          <p:cNvPr id="6" name="Стрелка вправо 5"/>
          <p:cNvSpPr/>
          <p:nvPr/>
        </p:nvSpPr>
        <p:spPr>
          <a:xfrm>
            <a:off x="0" y="1412776"/>
            <a:ext cx="3289065" cy="2304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0" y="1916832"/>
            <a:ext cx="3347864" cy="923330"/>
          </a:xfrm>
          <a:prstGeom prst="rect">
            <a:avLst/>
          </a:prstGeom>
          <a:noFill/>
        </p:spPr>
        <p:txBody>
          <a:bodyPr wrap="square" rtlCol="0">
            <a:spAutoFit/>
          </a:bodyPr>
          <a:lstStyle/>
          <a:p>
            <a:r>
              <a:rPr lang="en-US" sz="5400" b="1" dirty="0">
                <a:solidFill>
                  <a:srgbClr val="C00000"/>
                </a:solidFill>
                <a:latin typeface="Tahoma" pitchFamily="34" charset="0"/>
                <a:ea typeface="Tahoma" pitchFamily="34" charset="0"/>
                <a:cs typeface="Tahoma" pitchFamily="34" charset="0"/>
              </a:rPr>
              <a:t>Industry</a:t>
            </a:r>
            <a:endParaRPr lang="ru-RU" sz="5400" b="1" dirty="0">
              <a:solidFill>
                <a:srgbClr val="C00000"/>
              </a:solidFill>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748660" y="1412776"/>
            <a:ext cx="3395340" cy="2149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84168" y="1988840"/>
            <a:ext cx="3275856" cy="923330"/>
          </a:xfrm>
          <a:prstGeom prst="rect">
            <a:avLst/>
          </a:prstGeom>
          <a:noFill/>
        </p:spPr>
        <p:txBody>
          <a:bodyPr wrap="square" rtlCol="0">
            <a:spAutoFit/>
          </a:bodyPr>
          <a:lstStyle/>
          <a:p>
            <a:r>
              <a:rPr lang="en-US" sz="5400" b="1" dirty="0" smtClean="0">
                <a:solidFill>
                  <a:srgbClr val="C00000"/>
                </a:solidFill>
                <a:latin typeface="Tahoma" pitchFamily="34" charset="0"/>
                <a:ea typeface="Tahoma" pitchFamily="34" charset="0"/>
                <a:cs typeface="Tahoma" pitchFamily="34" charset="0"/>
              </a:rPr>
              <a:t>Location</a:t>
            </a:r>
            <a:endParaRPr lang="ru-RU" sz="6600" b="1" dirty="0">
              <a:solidFill>
                <a:srgbClr val="C00000"/>
              </a:solidFill>
              <a:latin typeface="Tahoma" pitchFamily="34" charset="0"/>
              <a:ea typeface="Tahoma" pitchFamily="34" charset="0"/>
              <a:cs typeface="Tahoma"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402788">
            <a:off x="178971" y="4238623"/>
            <a:ext cx="3958933"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801759">
            <a:off x="5370505" y="4128130"/>
            <a:ext cx="3721396" cy="2185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rot="19454863">
            <a:off x="272888" y="4687200"/>
            <a:ext cx="3832439" cy="923330"/>
          </a:xfrm>
          <a:prstGeom prst="rect">
            <a:avLst/>
          </a:prstGeom>
          <a:noFill/>
        </p:spPr>
        <p:txBody>
          <a:bodyPr wrap="square" rtlCol="0">
            <a:spAutoFit/>
          </a:bodyPr>
          <a:lstStyle/>
          <a:p>
            <a:r>
              <a:rPr lang="en-US" sz="5400" b="1" dirty="0">
                <a:solidFill>
                  <a:srgbClr val="C00000"/>
                </a:solidFill>
                <a:latin typeface="Tahoma" pitchFamily="34" charset="0"/>
                <a:ea typeface="Tahoma" pitchFamily="34" charset="0"/>
                <a:cs typeface="Tahoma" pitchFamily="34" charset="0"/>
              </a:rPr>
              <a:t>Education</a:t>
            </a:r>
            <a:endParaRPr lang="ru-RU" sz="5400" b="1" dirty="0">
              <a:solidFill>
                <a:srgbClr val="C00000"/>
              </a:solidFill>
              <a:latin typeface="Tahoma" pitchFamily="34" charset="0"/>
              <a:ea typeface="Tahoma" pitchFamily="34" charset="0"/>
              <a:cs typeface="Tahoma" pitchFamily="34" charset="0"/>
            </a:endParaRPr>
          </a:p>
        </p:txBody>
      </p:sp>
      <p:sp>
        <p:nvSpPr>
          <p:cNvPr id="10" name="TextBox 9"/>
          <p:cNvSpPr txBox="1"/>
          <p:nvPr/>
        </p:nvSpPr>
        <p:spPr>
          <a:xfrm rot="1961311">
            <a:off x="5474656" y="4946180"/>
            <a:ext cx="3629038" cy="923330"/>
          </a:xfrm>
          <a:prstGeom prst="rect">
            <a:avLst/>
          </a:prstGeom>
          <a:noFill/>
        </p:spPr>
        <p:txBody>
          <a:bodyPr wrap="square" rtlCol="0">
            <a:spAutoFit/>
          </a:bodyPr>
          <a:lstStyle/>
          <a:p>
            <a:r>
              <a:rPr lang="en-US" sz="5400" b="1" dirty="0">
                <a:solidFill>
                  <a:srgbClr val="C00000"/>
                </a:solidFill>
                <a:latin typeface="Tahoma" pitchFamily="34" charset="0"/>
                <a:ea typeface="Tahoma" pitchFamily="34" charset="0"/>
                <a:cs typeface="Tahoma" pitchFamily="34" charset="0"/>
              </a:rPr>
              <a:t>Job Level</a:t>
            </a:r>
            <a:endParaRPr lang="ru-RU" sz="5400" b="1" dirty="0">
              <a:solidFill>
                <a:srgbClr val="C00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88453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404664"/>
            <a:ext cx="8352928" cy="1323439"/>
          </a:xfrm>
          <a:prstGeom prst="rect">
            <a:avLst/>
          </a:prstGeom>
          <a:noFill/>
        </p:spPr>
        <p:txBody>
          <a:bodyPr wrap="square" rtlCol="0">
            <a:spAutoFit/>
          </a:bodyPr>
          <a:lstStyle/>
          <a:p>
            <a:pPr algn="ctr"/>
            <a:r>
              <a:rPr lang="en-US" sz="4000" b="1" dirty="0">
                <a:solidFill>
                  <a:srgbClr val="FFC000"/>
                </a:solidFill>
                <a:latin typeface="Tahoma" pitchFamily="34" charset="0"/>
                <a:ea typeface="Tahoma" pitchFamily="34" charset="0"/>
                <a:cs typeface="Tahoma" pitchFamily="34" charset="0"/>
              </a:rPr>
              <a:t>Average and Median Monthly Salary Comparison in </a:t>
            </a:r>
            <a:r>
              <a:rPr lang="en-US" sz="4000" b="1" dirty="0" smtClean="0">
                <a:solidFill>
                  <a:srgbClr val="FFC000"/>
                </a:solidFill>
                <a:latin typeface="Tahoma" pitchFamily="34" charset="0"/>
                <a:ea typeface="Tahoma" pitchFamily="34" charset="0"/>
                <a:cs typeface="Tahoma" pitchFamily="34" charset="0"/>
              </a:rPr>
              <a:t>Canada</a:t>
            </a:r>
            <a:endParaRPr lang="ru-RU" sz="4000" b="1" dirty="0">
              <a:solidFill>
                <a:srgbClr val="FFC000"/>
              </a:solidFill>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843" t="38331" r="19546" b="50333"/>
          <a:stretch/>
        </p:blipFill>
        <p:spPr bwMode="auto">
          <a:xfrm>
            <a:off x="0" y="1772816"/>
            <a:ext cx="9144000"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3606" y="3789040"/>
            <a:ext cx="2952390" cy="291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92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404664"/>
            <a:ext cx="8352928" cy="1938992"/>
          </a:xfrm>
          <a:prstGeom prst="rect">
            <a:avLst/>
          </a:prstGeom>
          <a:noFill/>
        </p:spPr>
        <p:txBody>
          <a:bodyPr wrap="square" rtlCol="0">
            <a:spAutoFit/>
          </a:bodyPr>
          <a:lstStyle/>
          <a:p>
            <a:pPr algn="ctr"/>
            <a:r>
              <a:rPr lang="en-US" sz="4000" b="1" dirty="0">
                <a:solidFill>
                  <a:srgbClr val="FFC000"/>
                </a:solidFill>
                <a:latin typeface="Tahoma" pitchFamily="34" charset="0"/>
                <a:ea typeface="Tahoma" pitchFamily="34" charset="0"/>
                <a:cs typeface="Tahoma" pitchFamily="34" charset="0"/>
              </a:rPr>
              <a:t>Average and Median Monthly Salary Comparison in United </a:t>
            </a:r>
            <a:r>
              <a:rPr lang="en-US" sz="4000" b="1" dirty="0" smtClean="0">
                <a:solidFill>
                  <a:srgbClr val="FFC000"/>
                </a:solidFill>
                <a:latin typeface="Tahoma" pitchFamily="34" charset="0"/>
                <a:ea typeface="Tahoma" pitchFamily="34" charset="0"/>
                <a:cs typeface="Tahoma" pitchFamily="34" charset="0"/>
              </a:rPr>
              <a:t>States</a:t>
            </a:r>
            <a:endParaRPr lang="ru-RU" sz="4000" b="1" dirty="0">
              <a:solidFill>
                <a:srgbClr val="FFC000"/>
              </a:solidFill>
              <a:latin typeface="Tahoma" pitchFamily="34" charset="0"/>
              <a:ea typeface="Tahoma" pitchFamily="34" charset="0"/>
              <a:cs typeface="Tahoma"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620" t="38405" r="20000" b="51994"/>
          <a:stretch/>
        </p:blipFill>
        <p:spPr bwMode="auto">
          <a:xfrm>
            <a:off x="0" y="2348880"/>
            <a:ext cx="9144000" cy="450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4005064"/>
            <a:ext cx="2141283" cy="169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3645024"/>
            <a:ext cx="1969765" cy="292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331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88640"/>
            <a:ext cx="8352928" cy="1938992"/>
          </a:xfrm>
          <a:prstGeom prst="rect">
            <a:avLst/>
          </a:prstGeom>
          <a:noFill/>
        </p:spPr>
        <p:txBody>
          <a:bodyPr wrap="square" rtlCol="0">
            <a:spAutoFit/>
          </a:bodyPr>
          <a:lstStyle/>
          <a:p>
            <a:pPr algn="ctr"/>
            <a:r>
              <a:rPr lang="en-US" sz="4000" b="1" dirty="0">
                <a:solidFill>
                  <a:srgbClr val="FFC000"/>
                </a:solidFill>
                <a:latin typeface="Tahoma" pitchFamily="34" charset="0"/>
                <a:ea typeface="Tahoma" pitchFamily="34" charset="0"/>
                <a:cs typeface="Tahoma" pitchFamily="34" charset="0"/>
              </a:rPr>
              <a:t>Average and Median Monthly Salary Comparison in United </a:t>
            </a:r>
            <a:r>
              <a:rPr lang="en-US" sz="4000" b="1" dirty="0" smtClean="0">
                <a:solidFill>
                  <a:srgbClr val="FFC000"/>
                </a:solidFill>
                <a:latin typeface="Tahoma" pitchFamily="34" charset="0"/>
                <a:ea typeface="Tahoma" pitchFamily="34" charset="0"/>
                <a:cs typeface="Tahoma" pitchFamily="34" charset="0"/>
              </a:rPr>
              <a:t>Kingdom</a:t>
            </a:r>
            <a:endParaRPr lang="ru-RU" sz="4000" b="1" dirty="0">
              <a:solidFill>
                <a:srgbClr val="FFC000"/>
              </a:solidFill>
              <a:latin typeface="Tahoma" pitchFamily="34" charset="0"/>
              <a:ea typeface="Tahoma" pitchFamily="34" charset="0"/>
              <a:cs typeface="Tahoma" pitchFamily="34" charset="0"/>
            </a:endParaRPr>
          </a:p>
        </p:txBody>
      </p:sp>
      <p:pic>
        <p:nvPicPr>
          <p:cNvPr id="410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05" t="38420" r="20000" b="52039"/>
          <a:stretch/>
        </p:blipFill>
        <p:spPr bwMode="auto">
          <a:xfrm>
            <a:off x="179512" y="2132856"/>
            <a:ext cx="8712968"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0152" y="3212976"/>
            <a:ext cx="2375123"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4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404664"/>
            <a:ext cx="8352928" cy="1446550"/>
          </a:xfrm>
          <a:prstGeom prst="rect">
            <a:avLst/>
          </a:prstGeom>
          <a:noFill/>
        </p:spPr>
        <p:txBody>
          <a:bodyPr wrap="square" rtlCol="0">
            <a:spAutoFit/>
          </a:bodyPr>
          <a:lstStyle/>
          <a:p>
            <a:pPr algn="ctr"/>
            <a:r>
              <a:rPr lang="en-US" sz="4400" b="1" dirty="0">
                <a:solidFill>
                  <a:srgbClr val="FFC000"/>
                </a:solidFill>
                <a:latin typeface="Tahoma" pitchFamily="34" charset="0"/>
                <a:ea typeface="Tahoma" pitchFamily="34" charset="0"/>
                <a:cs typeface="Tahoma" pitchFamily="34" charset="0"/>
              </a:rPr>
              <a:t>Average and Median Monthly Salary Comparison in </a:t>
            </a:r>
            <a:r>
              <a:rPr lang="en-US" sz="4400" b="1" dirty="0" smtClean="0">
                <a:solidFill>
                  <a:srgbClr val="FFC000"/>
                </a:solidFill>
                <a:latin typeface="Tahoma" pitchFamily="34" charset="0"/>
                <a:ea typeface="Tahoma" pitchFamily="34" charset="0"/>
                <a:cs typeface="Tahoma" pitchFamily="34" charset="0"/>
              </a:rPr>
              <a:t>China</a:t>
            </a:r>
            <a:endParaRPr lang="ru-RU" sz="4400" b="1" dirty="0">
              <a:solidFill>
                <a:srgbClr val="FFC000"/>
              </a:solidFill>
              <a:latin typeface="Tahoma" pitchFamily="34" charset="0"/>
              <a:ea typeface="Tahoma" pitchFamily="34" charset="0"/>
              <a:cs typeface="Tahoma" pitchFamily="34" charset="0"/>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094" t="62756" r="19933" b="27924"/>
          <a:stretch/>
        </p:blipFill>
        <p:spPr bwMode="auto">
          <a:xfrm>
            <a:off x="0" y="2276872"/>
            <a:ext cx="9144000" cy="4377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02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404664"/>
            <a:ext cx="8352928" cy="1446550"/>
          </a:xfrm>
          <a:prstGeom prst="rect">
            <a:avLst/>
          </a:prstGeom>
          <a:noFill/>
        </p:spPr>
        <p:txBody>
          <a:bodyPr wrap="square" rtlCol="0">
            <a:spAutoFit/>
          </a:bodyPr>
          <a:lstStyle/>
          <a:p>
            <a:pPr algn="ctr"/>
            <a:r>
              <a:rPr lang="en-US" sz="4400" b="1" dirty="0">
                <a:solidFill>
                  <a:srgbClr val="FFC000"/>
                </a:solidFill>
                <a:latin typeface="Tahoma" pitchFamily="34" charset="0"/>
                <a:ea typeface="Tahoma" pitchFamily="34" charset="0"/>
                <a:cs typeface="Tahoma" pitchFamily="34" charset="0"/>
              </a:rPr>
              <a:t>Average and Median Monthly Salary Comparison in </a:t>
            </a:r>
            <a:r>
              <a:rPr lang="en-US" sz="4400" b="1" dirty="0" smtClean="0">
                <a:solidFill>
                  <a:srgbClr val="FFC000"/>
                </a:solidFill>
                <a:latin typeface="Tahoma" pitchFamily="34" charset="0"/>
                <a:ea typeface="Tahoma" pitchFamily="34" charset="0"/>
                <a:cs typeface="Tahoma" pitchFamily="34" charset="0"/>
              </a:rPr>
              <a:t>Poland</a:t>
            </a:r>
            <a:endParaRPr lang="ru-RU" sz="4400" b="1" dirty="0">
              <a:solidFill>
                <a:srgbClr val="FFC000"/>
              </a:solidFill>
              <a:latin typeface="Tahoma" pitchFamily="34" charset="0"/>
              <a:ea typeface="Tahoma" pitchFamily="34" charset="0"/>
              <a:cs typeface="Tahoma" pitchFamily="34"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500" t="62694" r="20205" b="26830"/>
          <a:stretch/>
        </p:blipFill>
        <p:spPr bwMode="auto">
          <a:xfrm>
            <a:off x="0" y="2060848"/>
            <a:ext cx="9144000" cy="479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061" y="3212976"/>
            <a:ext cx="2623939" cy="2855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72796">
            <a:off x="3924390" y="487687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66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25" t="38831" r="36605" b="16806"/>
          <a:stretch/>
        </p:blipFill>
        <p:spPr bwMode="auto">
          <a:xfrm>
            <a:off x="251520" y="1628800"/>
            <a:ext cx="8892480" cy="502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5536" y="260648"/>
            <a:ext cx="8424936" cy="144655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a:ln w="11430"/>
                <a:solidFill>
                  <a:srgbClr val="FFC000"/>
                </a:solidFill>
                <a:latin typeface="Tahoma" pitchFamily="34" charset="0"/>
                <a:ea typeface="Tahoma" pitchFamily="34" charset="0"/>
                <a:cs typeface="Tahoma" pitchFamily="34" charset="0"/>
              </a:rPr>
              <a:t>Average Salary of Related Jobs </a:t>
            </a:r>
            <a:r>
              <a:rPr lang="en-US" sz="4400" b="1" spc="50" dirty="0" smtClean="0">
                <a:ln w="11430"/>
                <a:solidFill>
                  <a:srgbClr val="FFC000"/>
                </a:solidFill>
                <a:latin typeface="Tahoma" pitchFamily="34" charset="0"/>
                <a:ea typeface="Tahoma" pitchFamily="34" charset="0"/>
                <a:cs typeface="Tahoma" pitchFamily="34" charset="0"/>
              </a:rPr>
              <a:t>in the USA</a:t>
            </a:r>
            <a:endParaRPr lang="ru-RU" sz="4400" b="1" spc="50" dirty="0">
              <a:ln w="1143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91320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p:nvPr/>
        </p:nvPicPr>
        <p:blipFill>
          <a:blip r:embed="rId2"/>
          <a:stretch>
            <a:fillRect/>
          </a:stretch>
        </p:blipFill>
        <p:spPr>
          <a:xfrm>
            <a:off x="1331640" y="1340768"/>
            <a:ext cx="6426596" cy="4644226"/>
          </a:xfrm>
          <a:prstGeom prst="rect">
            <a:avLst/>
          </a:prstGeom>
        </p:spPr>
      </p:pic>
      <p:sp>
        <p:nvSpPr>
          <p:cNvPr id="4" name="TextBox 3"/>
          <p:cNvSpPr txBox="1"/>
          <p:nvPr/>
        </p:nvSpPr>
        <p:spPr>
          <a:xfrm>
            <a:off x="539730" y="228384"/>
            <a:ext cx="5112568" cy="707886"/>
          </a:xfrm>
          <a:prstGeom prst="rect">
            <a:avLst/>
          </a:prstGeom>
          <a:noFill/>
        </p:spPr>
        <p:txBody>
          <a:bodyPr wrap="square" rtlCol="0">
            <a:spAutoFit/>
          </a:bodyPr>
          <a:lstStyle/>
          <a:p>
            <a:r>
              <a:rPr lang="en-US" sz="4000" b="1" dirty="0" smtClean="0"/>
              <a:t>…But </a:t>
            </a:r>
            <a:r>
              <a:rPr lang="en-US" sz="4000" b="1" dirty="0"/>
              <a:t>remember:</a:t>
            </a:r>
            <a:endParaRPr lang="ru-RU" sz="4000" b="1" dirty="0"/>
          </a:p>
        </p:txBody>
      </p:sp>
    </p:spTree>
    <p:extLst>
      <p:ext uri="{BB962C8B-B14F-4D97-AF65-F5344CB8AC3E}">
        <p14:creationId xmlns:p14="http://schemas.microsoft.com/office/powerpoint/2010/main" val="1585139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37" y="255960"/>
            <a:ext cx="5558776" cy="62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5652120" y="548680"/>
            <a:ext cx="3168352" cy="5616624"/>
          </a:xfrm>
          <a:solidFill>
            <a:schemeClr val="bg2">
              <a:lumMod val="50000"/>
            </a:schemeClr>
          </a:solidFill>
        </p:spPr>
        <p:txBody>
          <a:bodyPr>
            <a:normAutofit/>
          </a:bodyPr>
          <a:lstStyle/>
          <a:p>
            <a:pPr algn="ctr"/>
            <a: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r>
            <a:b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r>
            <a:b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1</a:t>
            </a:r>
            <a:r>
              <a:rPr lang="en-US" sz="8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endParaRPr lang="ru-RU" sz="8000" b="1" dirty="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552" y="0"/>
            <a:ext cx="5558776" cy="62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3995936" y="1628800"/>
            <a:ext cx="5292080" cy="4968552"/>
          </a:xfrm>
          <a:solidFill>
            <a:schemeClr val="bg2">
              <a:lumMod val="50000"/>
            </a:schemeClr>
          </a:solidFill>
        </p:spPr>
        <p:txBody>
          <a:bodyPr>
            <a:normAutofit fontScale="90000"/>
          </a:bodyPr>
          <a:lstStyle/>
          <a:p>
            <a:pPr algn="ctr"/>
            <a:r>
              <a:rPr lang="en-US" sz="8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5</a:t>
            </a:r>
            <a:r>
              <a:rPr lang="en-US" sz="8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a:t>
            </a:r>
            <a:br>
              <a:rPr lang="en-US" sz="8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7300" dirty="0" smtClean="0">
                <a:solidFill>
                  <a:schemeClr val="accent2">
                    <a:lumMod val="60000"/>
                    <a:lumOff val="40000"/>
                  </a:schemeClr>
                </a:solidFill>
                <a:latin typeface="Tahoma" pitchFamily="34" charset="0"/>
                <a:ea typeface="Tahoma" pitchFamily="34" charset="0"/>
                <a:cs typeface="Tahoma" pitchFamily="34" charset="0"/>
              </a:rPr>
              <a:t>EMPLOY-MENT </a:t>
            </a:r>
            <a:r>
              <a:rPr lang="en-US" sz="8000" dirty="0" smtClean="0">
                <a:solidFill>
                  <a:schemeClr val="accent2">
                    <a:lumMod val="60000"/>
                    <a:lumOff val="40000"/>
                  </a:schemeClr>
                </a:solidFill>
                <a:latin typeface="Tahoma" pitchFamily="34" charset="0"/>
                <a:ea typeface="Tahoma" pitchFamily="34" charset="0"/>
                <a:cs typeface="Tahoma" pitchFamily="34" charset="0"/>
              </a:rPr>
              <a:t>STABILITY</a:t>
            </a:r>
            <a:r>
              <a:rPr lang="ru-RU" sz="8000" dirty="0" smtClean="0">
                <a:solidFill>
                  <a:schemeClr val="accent2">
                    <a:lumMod val="60000"/>
                    <a:lumOff val="40000"/>
                  </a:schemeClr>
                </a:solidFill>
                <a:latin typeface="Tahoma" pitchFamily="34" charset="0"/>
                <a:ea typeface="Tahoma" pitchFamily="34" charset="0"/>
                <a:cs typeface="Tahoma" pitchFamily="34" charset="0"/>
              </a:rPr>
              <a:t/>
            </a:r>
            <a:br>
              <a:rPr lang="ru-RU" sz="8000" dirty="0" smtClean="0">
                <a:solidFill>
                  <a:schemeClr val="accent2">
                    <a:lumMod val="60000"/>
                    <a:lumOff val="40000"/>
                  </a:schemeClr>
                </a:solidFill>
                <a:latin typeface="Tahoma" pitchFamily="34" charset="0"/>
                <a:ea typeface="Tahoma" pitchFamily="34" charset="0"/>
                <a:cs typeface="Tahoma" pitchFamily="34" charset="0"/>
              </a:rPr>
            </a:br>
            <a:r>
              <a:rPr lang="en-US" sz="8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endParaRPr lang="ru-RU" sz="8000" b="1" dirty="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260648"/>
            <a:ext cx="8280920" cy="5878532"/>
          </a:xfrm>
          <a:prstGeom prst="rect">
            <a:avLst/>
          </a:prstGeom>
          <a:solidFill>
            <a:schemeClr val="accent6">
              <a:lumMod val="75000"/>
            </a:schemeClr>
          </a:solidFill>
        </p:spPr>
        <p:txBody>
          <a:bodyPr wrap="square" rtlCol="0">
            <a:spAutoFit/>
          </a:bodyPr>
          <a:lstStyle/>
          <a:p>
            <a:pPr algn="ctr"/>
            <a:r>
              <a:rPr lang="en-US" sz="3200" b="1" dirty="0" smtClean="0">
                <a:latin typeface="Tahoma" pitchFamily="34" charset="0"/>
                <a:ea typeface="Tahoma" pitchFamily="34" charset="0"/>
                <a:cs typeface="Tahoma" pitchFamily="34" charset="0"/>
              </a:rPr>
              <a:t>An </a:t>
            </a:r>
            <a:r>
              <a:rPr lang="en-US" sz="3200" b="1" dirty="0">
                <a:latin typeface="Tahoma" pitchFamily="34" charset="0"/>
                <a:ea typeface="Tahoma" pitchFamily="34" charset="0"/>
                <a:cs typeface="Tahoma" pitchFamily="34" charset="0"/>
              </a:rPr>
              <a:t>accountant - is not just an expert in accounting, </a:t>
            </a:r>
            <a:r>
              <a:rPr lang="en-US" sz="3200" b="1" dirty="0" smtClean="0">
                <a:latin typeface="Tahoma" pitchFamily="34" charset="0"/>
                <a:ea typeface="Tahoma" pitchFamily="34" charset="0"/>
                <a:cs typeface="Tahoma" pitchFamily="34" charset="0"/>
              </a:rPr>
              <a:t>his/her task </a:t>
            </a:r>
            <a:r>
              <a:rPr lang="en-US" sz="3200" b="1" dirty="0">
                <a:latin typeface="Tahoma" pitchFamily="34" charset="0"/>
                <a:ea typeface="Tahoma" pitchFamily="34" charset="0"/>
                <a:cs typeface="Tahoma" pitchFamily="34" charset="0"/>
              </a:rPr>
              <a:t>is </a:t>
            </a: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 to pay </a:t>
            </a:r>
            <a:r>
              <a:rPr lang="en-US" sz="3200" b="1" dirty="0">
                <a:latin typeface="Tahoma" pitchFamily="34" charset="0"/>
                <a:ea typeface="Tahoma" pitchFamily="34" charset="0"/>
                <a:cs typeface="Tahoma" pitchFamily="34" charset="0"/>
              </a:rPr>
              <a:t>state </a:t>
            </a:r>
            <a:r>
              <a:rPr lang="en-US" sz="3200" b="1" dirty="0" smtClean="0">
                <a:latin typeface="Tahoma" pitchFamily="34" charset="0"/>
                <a:ea typeface="Tahoma" pitchFamily="34" charset="0"/>
                <a:cs typeface="Tahoma" pitchFamily="34" charset="0"/>
              </a:rPr>
              <a:t>taxes on time , </a:t>
            </a:r>
          </a:p>
          <a:p>
            <a:pPr algn="ctr"/>
            <a:r>
              <a:rPr lang="en-US" sz="3200" b="1" dirty="0" smtClean="0">
                <a:latin typeface="Tahoma" pitchFamily="34" charset="0"/>
                <a:ea typeface="Tahoma" pitchFamily="34" charset="0"/>
                <a:cs typeface="Tahoma" pitchFamily="34" charset="0"/>
              </a:rPr>
              <a:t>- to report </a:t>
            </a:r>
            <a:r>
              <a:rPr lang="en-US" sz="3200" b="1" dirty="0">
                <a:latin typeface="Tahoma" pitchFamily="34" charset="0"/>
                <a:ea typeface="Tahoma" pitchFamily="34" charset="0"/>
                <a:cs typeface="Tahoma" pitchFamily="34" charset="0"/>
              </a:rPr>
              <a:t>to the public authorities and </a:t>
            </a:r>
            <a:r>
              <a:rPr lang="en-US" sz="3200" b="1" dirty="0" smtClean="0">
                <a:latin typeface="Tahoma" pitchFamily="34" charset="0"/>
                <a:ea typeface="Tahoma" pitchFamily="34" charset="0"/>
                <a:cs typeface="Tahoma" pitchFamily="34" charset="0"/>
              </a:rPr>
              <a:t>to the </a:t>
            </a:r>
            <a:r>
              <a:rPr lang="en-US" sz="3200" b="1" dirty="0">
                <a:latin typeface="Tahoma" pitchFamily="34" charset="0"/>
                <a:ea typeface="Tahoma" pitchFamily="34" charset="0"/>
                <a:cs typeface="Tahoma" pitchFamily="34" charset="0"/>
              </a:rPr>
              <a:t>owners of </a:t>
            </a:r>
            <a:r>
              <a:rPr lang="en-US" sz="3200" b="1" dirty="0" smtClean="0">
                <a:latin typeface="Tahoma" pitchFamily="34" charset="0"/>
                <a:ea typeface="Tahoma" pitchFamily="34" charset="0"/>
                <a:cs typeface="Tahoma" pitchFamily="34" charset="0"/>
              </a:rPr>
              <a:t> a </a:t>
            </a:r>
            <a:r>
              <a:rPr lang="en-US" sz="3200" b="1" dirty="0">
                <a:latin typeface="Tahoma" pitchFamily="34" charset="0"/>
                <a:ea typeface="Tahoma" pitchFamily="34" charset="0"/>
                <a:cs typeface="Tahoma" pitchFamily="34" charset="0"/>
              </a:rPr>
              <a:t>company, </a:t>
            </a: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 to </a:t>
            </a:r>
            <a:r>
              <a:rPr lang="en-US" sz="3200" b="1" dirty="0">
                <a:latin typeface="Tahoma" pitchFamily="34" charset="0"/>
                <a:ea typeface="Tahoma" pitchFamily="34" charset="0"/>
                <a:cs typeface="Tahoma" pitchFamily="34" charset="0"/>
              </a:rPr>
              <a:t>organize work with clients and partners, </a:t>
            </a:r>
            <a:endParaRPr lang="en-US" sz="3200" b="1" dirty="0" smtClean="0">
              <a:latin typeface="Tahoma" pitchFamily="34" charset="0"/>
              <a:ea typeface="Tahoma" pitchFamily="34" charset="0"/>
              <a:cs typeface="Tahoma" pitchFamily="34" charset="0"/>
            </a:endParaRPr>
          </a:p>
          <a:p>
            <a:pPr algn="ctr"/>
            <a:r>
              <a:rPr lang="en-US" sz="3200" b="1" dirty="0" smtClean="0">
                <a:latin typeface="Tahoma" pitchFamily="34" charset="0"/>
                <a:ea typeface="Tahoma" pitchFamily="34" charset="0"/>
                <a:cs typeface="Tahoma" pitchFamily="34" charset="0"/>
              </a:rPr>
              <a:t>- to </a:t>
            </a:r>
            <a:r>
              <a:rPr lang="en-US" sz="3200" b="1" dirty="0">
                <a:latin typeface="Tahoma" pitchFamily="34" charset="0"/>
                <a:ea typeface="Tahoma" pitchFamily="34" charset="0"/>
                <a:cs typeface="Tahoma" pitchFamily="34" charset="0"/>
              </a:rPr>
              <a:t>monitor the financial status of </a:t>
            </a:r>
            <a:r>
              <a:rPr lang="en-US" sz="3200" b="1" dirty="0" smtClean="0">
                <a:latin typeface="Tahoma" pitchFamily="34" charset="0"/>
                <a:ea typeface="Tahoma" pitchFamily="34" charset="0"/>
                <a:cs typeface="Tahoma" pitchFamily="34" charset="0"/>
              </a:rPr>
              <a:t>an </a:t>
            </a:r>
            <a:r>
              <a:rPr lang="en-US" sz="3200" b="1" dirty="0">
                <a:latin typeface="Tahoma" pitchFamily="34" charset="0"/>
                <a:ea typeface="Tahoma" pitchFamily="34" charset="0"/>
                <a:cs typeface="Tahoma" pitchFamily="34" charset="0"/>
              </a:rPr>
              <a:t>enterprise </a:t>
            </a:r>
            <a:r>
              <a:rPr lang="en-US" sz="3200" b="1" dirty="0" smtClean="0">
                <a:latin typeface="Tahoma" pitchFamily="34" charset="0"/>
                <a:ea typeface="Tahoma" pitchFamily="34" charset="0"/>
                <a:cs typeface="Tahoma" pitchFamily="34" charset="0"/>
              </a:rPr>
              <a:t>and so </a:t>
            </a:r>
            <a:r>
              <a:rPr lang="en-US" sz="3200" b="1" dirty="0">
                <a:latin typeface="Tahoma" pitchFamily="34" charset="0"/>
                <a:ea typeface="Tahoma" pitchFamily="34" charset="0"/>
                <a:cs typeface="Tahoma" pitchFamily="34" charset="0"/>
              </a:rPr>
              <a:t>on. </a:t>
            </a:r>
            <a:endParaRPr lang="en-US" sz="3200" b="1" dirty="0" smtClean="0">
              <a:latin typeface="Tahoma" pitchFamily="34" charset="0"/>
              <a:ea typeface="Tahoma" pitchFamily="34" charset="0"/>
              <a:cs typeface="Tahoma" pitchFamily="34" charset="0"/>
            </a:endParaRPr>
          </a:p>
          <a:p>
            <a:pPr algn="ctr"/>
            <a:r>
              <a:rPr lang="en-US" sz="2400" b="1" dirty="0" smtClean="0">
                <a:latin typeface="Tahoma" pitchFamily="34" charset="0"/>
                <a:ea typeface="Tahoma" pitchFamily="34" charset="0"/>
                <a:cs typeface="Tahoma" pitchFamily="34" charset="0"/>
              </a:rPr>
              <a:t>But </a:t>
            </a:r>
            <a:r>
              <a:rPr lang="en-US" sz="2400" b="1" dirty="0">
                <a:latin typeface="Tahoma" pitchFamily="34" charset="0"/>
                <a:ea typeface="Tahoma" pitchFamily="34" charset="0"/>
                <a:cs typeface="Tahoma" pitchFamily="34" charset="0"/>
              </a:rPr>
              <a:t>despite all the </a:t>
            </a:r>
            <a:r>
              <a:rPr lang="en-US" sz="2400" b="1" u="sng" dirty="0">
                <a:latin typeface="Tahoma" pitchFamily="34" charset="0"/>
                <a:ea typeface="Tahoma" pitchFamily="34" charset="0"/>
                <a:cs typeface="Tahoma" pitchFamily="34" charset="0"/>
              </a:rPr>
              <a:t>responsibility</a:t>
            </a:r>
            <a:r>
              <a:rPr lang="en-US" sz="2400" b="1" dirty="0">
                <a:latin typeface="Tahoma" pitchFamily="34" charset="0"/>
                <a:ea typeface="Tahoma" pitchFamily="34" charset="0"/>
                <a:cs typeface="Tahoma" pitchFamily="34" charset="0"/>
              </a:rPr>
              <a:t> of this </a:t>
            </a:r>
            <a:r>
              <a:rPr lang="en-US" sz="2400" b="1" dirty="0" smtClean="0">
                <a:latin typeface="Tahoma" pitchFamily="34" charset="0"/>
                <a:ea typeface="Tahoma" pitchFamily="34" charset="0"/>
                <a:cs typeface="Tahoma" pitchFamily="34" charset="0"/>
              </a:rPr>
              <a:t>profession from year to year </a:t>
            </a:r>
            <a:r>
              <a:rPr lang="en-US" sz="2400" b="1" dirty="0">
                <a:latin typeface="Tahoma" pitchFamily="34" charset="0"/>
                <a:ea typeface="Tahoma" pitchFamily="34" charset="0"/>
                <a:cs typeface="Tahoma" pitchFamily="34" charset="0"/>
              </a:rPr>
              <a:t>it </a:t>
            </a:r>
            <a:r>
              <a:rPr lang="en-US" sz="2400" b="1" dirty="0" smtClean="0">
                <a:latin typeface="Tahoma" pitchFamily="34" charset="0"/>
                <a:ea typeface="Tahoma" pitchFamily="34" charset="0"/>
                <a:cs typeface="Tahoma" pitchFamily="34" charset="0"/>
              </a:rPr>
              <a:t>is </a:t>
            </a:r>
            <a:r>
              <a:rPr lang="en-US" sz="3200" b="1" dirty="0" smtClean="0">
                <a:solidFill>
                  <a:schemeClr val="accent2">
                    <a:lumMod val="60000"/>
                    <a:lumOff val="40000"/>
                  </a:schemeClr>
                </a:solidFill>
                <a:latin typeface="Tahoma" pitchFamily="34" charset="0"/>
                <a:ea typeface="Tahoma" pitchFamily="34" charset="0"/>
                <a:cs typeface="Tahoma" pitchFamily="34" charset="0"/>
              </a:rPr>
              <a:t>AMONG THE TOP 5 MOST POPULAR EMPLOYERS’ ONES</a:t>
            </a:r>
            <a:endParaRPr lang="ru-RU" sz="3200" b="1" dirty="0">
              <a:solidFill>
                <a:schemeClr val="accent2">
                  <a:lumMod val="60000"/>
                  <a:lumOff val="40000"/>
                </a:schemeClr>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29735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drstocktrader.com/wp-content/uploads/2013/11/How-to-Become-an-Accountant-Picture-300x17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89676">
            <a:off x="1547664" y="4509120"/>
            <a:ext cx="3384376" cy="21895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9512" y="188640"/>
            <a:ext cx="8640960" cy="5253107"/>
          </a:xfrm>
          <a:prstGeom prst="rect">
            <a:avLst/>
          </a:prstGeom>
          <a:noFill/>
        </p:spPr>
        <p:txBody>
          <a:bodyPr wrap="square" rtlCol="0">
            <a:spAutoFit/>
          </a:bodyPr>
          <a:lstStyle/>
          <a:p>
            <a:pPr algn="ctr"/>
            <a:r>
              <a:rPr lang="en-US" sz="4400" b="1" dirty="0" smtClean="0">
                <a:solidFill>
                  <a:srgbClr val="FFC000"/>
                </a:solidFill>
                <a:latin typeface="Tahoma" pitchFamily="34" charset="0"/>
                <a:ea typeface="Tahoma" pitchFamily="34" charset="0"/>
                <a:cs typeface="Tahoma" pitchFamily="34" charset="0"/>
              </a:rPr>
              <a:t>the Ukrainian portal </a:t>
            </a:r>
            <a:r>
              <a:rPr lang="en-US" sz="4400" i="1" u="sng" dirty="0" smtClean="0">
                <a:solidFill>
                  <a:srgbClr val="FFC000"/>
                </a:solidFill>
                <a:latin typeface="Tahoma" pitchFamily="34" charset="0"/>
                <a:ea typeface="Tahoma" pitchFamily="34" charset="0"/>
                <a:cs typeface="Tahoma" pitchFamily="34" charset="0"/>
              </a:rPr>
              <a:t>rabota.ua</a:t>
            </a:r>
            <a:r>
              <a:rPr lang="en-US" sz="4400" b="1" dirty="0" smtClean="0">
                <a:solidFill>
                  <a:srgbClr val="FFC000"/>
                </a:solidFill>
                <a:latin typeface="Tahoma" pitchFamily="34" charset="0"/>
                <a:ea typeface="Tahoma" pitchFamily="34" charset="0"/>
                <a:cs typeface="Tahoma" pitchFamily="34" charset="0"/>
              </a:rPr>
              <a:t> proves that the number of vacancies available at  ACCOUNTING-TAXES-FINANCE Company sectors , increased by 11%</a:t>
            </a:r>
            <a:r>
              <a:rPr lang="ru-RU" sz="4400" b="1" dirty="0" smtClean="0">
                <a:solidFill>
                  <a:srgbClr val="FFC000"/>
                </a:solidFill>
                <a:latin typeface="Tahoma" pitchFamily="34" charset="0"/>
                <a:ea typeface="Tahoma" pitchFamily="34" charset="0"/>
                <a:cs typeface="Tahoma" pitchFamily="34" charset="0"/>
              </a:rPr>
              <a:t> </a:t>
            </a:r>
            <a:endParaRPr lang="en-US" sz="4400" b="1" dirty="0" smtClean="0">
              <a:solidFill>
                <a:srgbClr val="FFC000"/>
              </a:solidFill>
              <a:latin typeface="Tahoma" pitchFamily="34" charset="0"/>
              <a:ea typeface="Tahoma" pitchFamily="34" charset="0"/>
              <a:cs typeface="Tahoma" pitchFamily="34" charset="0"/>
            </a:endParaRPr>
          </a:p>
          <a:p>
            <a:pPr algn="ctr"/>
            <a:r>
              <a:rPr lang="en-US" sz="4400" b="1" dirty="0" smtClean="0">
                <a:solidFill>
                  <a:srgbClr val="FFC000"/>
                </a:solidFill>
                <a:latin typeface="Tahoma" pitchFamily="34" charset="0"/>
                <a:ea typeface="Tahoma" pitchFamily="34" charset="0"/>
                <a:cs typeface="Tahoma" pitchFamily="34" charset="0"/>
              </a:rPr>
              <a:t>in in 2013</a:t>
            </a:r>
            <a:endParaRPr lang="ru-RU" sz="4400" b="1" dirty="0" smtClean="0">
              <a:solidFill>
                <a:srgbClr val="FFC000"/>
              </a:solidFill>
              <a:latin typeface="Tahoma" pitchFamily="34" charset="0"/>
              <a:ea typeface="Tahoma" pitchFamily="34" charset="0"/>
              <a:cs typeface="Tahoma" pitchFamily="34" charset="0"/>
            </a:endParaRPr>
          </a:p>
          <a:p>
            <a:endParaRPr lang="ru-RU"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213130">
            <a:off x="4932040" y="4509120"/>
            <a:ext cx="3052210"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242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Диаграмма 1"/>
          <p:cNvGraphicFramePr/>
          <p:nvPr>
            <p:extLst>
              <p:ext uri="{D42A27DB-BD31-4B8C-83A1-F6EECF244321}">
                <p14:modId xmlns:p14="http://schemas.microsoft.com/office/powerpoint/2010/main" val="1777862174"/>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260648"/>
            <a:ext cx="7776864" cy="1477328"/>
          </a:xfrm>
          <a:prstGeom prst="rect">
            <a:avLst/>
          </a:prstGeom>
          <a:noFill/>
        </p:spPr>
        <p:txBody>
          <a:bodyPr wrap="square" rtlCol="0">
            <a:spAutoFit/>
          </a:bodyPr>
          <a:lstStyle/>
          <a:p>
            <a:pPr algn="ctr"/>
            <a:r>
              <a:rPr lang="en-US" sz="2400" b="1" dirty="0">
                <a:solidFill>
                  <a:srgbClr val="FFC000"/>
                </a:solidFill>
                <a:latin typeface="Tahoma" pitchFamily="34" charset="0"/>
                <a:ea typeface="Tahoma" pitchFamily="34" charset="0"/>
                <a:cs typeface="Tahoma" pitchFamily="34" charset="0"/>
              </a:rPr>
              <a:t>The number of vacancies available </a:t>
            </a:r>
            <a:r>
              <a:rPr lang="en-US" sz="2400" b="1" dirty="0" smtClean="0">
                <a:solidFill>
                  <a:srgbClr val="FFC000"/>
                </a:solidFill>
                <a:latin typeface="Tahoma" pitchFamily="34" charset="0"/>
                <a:ea typeface="Tahoma" pitchFamily="34" charset="0"/>
                <a:cs typeface="Tahoma" pitchFamily="34" charset="0"/>
              </a:rPr>
              <a:t>in </a:t>
            </a:r>
            <a:r>
              <a:rPr lang="en-US" sz="2400" b="1" dirty="0">
                <a:solidFill>
                  <a:srgbClr val="FFC000"/>
                </a:solidFill>
                <a:latin typeface="Tahoma" pitchFamily="34" charset="0"/>
                <a:ea typeface="Tahoma" pitchFamily="34" charset="0"/>
                <a:cs typeface="Tahoma" pitchFamily="34" charset="0"/>
              </a:rPr>
              <a:t>accounting-Taxes-Finance </a:t>
            </a:r>
            <a:r>
              <a:rPr lang="en-US" sz="2400" b="1" dirty="0" smtClean="0">
                <a:solidFill>
                  <a:srgbClr val="FFC000"/>
                </a:solidFill>
                <a:latin typeface="Tahoma" pitchFamily="34" charset="0"/>
                <a:ea typeface="Tahoma" pitchFamily="34" charset="0"/>
                <a:cs typeface="Tahoma" pitchFamily="34" charset="0"/>
              </a:rPr>
              <a:t>Company in the  United States of America (2012-2013)</a:t>
            </a:r>
            <a:endParaRPr lang="ru-RU" sz="2400" b="1" dirty="0">
              <a:solidFill>
                <a:srgbClr val="FFC000"/>
              </a:solidFill>
              <a:latin typeface="Tahoma" pitchFamily="34" charset="0"/>
              <a:ea typeface="Tahoma" pitchFamily="34" charset="0"/>
              <a:cs typeface="Tahoma" pitchFamily="34" charset="0"/>
            </a:endParaRPr>
          </a:p>
          <a:p>
            <a:endParaRPr lang="ru-RU" dirty="0"/>
          </a:p>
        </p:txBody>
      </p:sp>
      <p:pic>
        <p:nvPicPr>
          <p:cNvPr id="2050" name="Picture 2" descr="http://www.rasmussen.edu/images/blogs/1381756394-402_158SOBGT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015"/>
          <a:stretch/>
        </p:blipFill>
        <p:spPr bwMode="auto">
          <a:xfrm>
            <a:off x="0" y="1484784"/>
            <a:ext cx="9144000"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5906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2656"/>
            <a:ext cx="8892480" cy="830997"/>
          </a:xfrm>
          <a:prstGeom prst="rect">
            <a:avLst/>
          </a:prstGeom>
          <a:noFill/>
        </p:spPr>
        <p:txBody>
          <a:bodyPr wrap="square" rtlCol="0">
            <a:spAutoFit/>
          </a:bodyPr>
          <a:lstStyle/>
          <a:p>
            <a:pPr algn="ctr"/>
            <a:r>
              <a:rPr lang="en-US" sz="2400" b="1" dirty="0">
                <a:solidFill>
                  <a:srgbClr val="FFC000"/>
                </a:solidFill>
                <a:latin typeface="Tahoma" pitchFamily="34" charset="0"/>
                <a:ea typeface="Tahoma" pitchFamily="34" charset="0"/>
                <a:cs typeface="Tahoma" pitchFamily="34" charset="0"/>
              </a:rPr>
              <a:t>The most sought-after specialists are </a:t>
            </a:r>
            <a:r>
              <a:rPr lang="en-US" sz="2400" b="1" dirty="0" smtClean="0">
                <a:solidFill>
                  <a:srgbClr val="FFC000"/>
                </a:solidFill>
                <a:latin typeface="Tahoma" pitchFamily="34" charset="0"/>
                <a:ea typeface="Tahoma" pitchFamily="34" charset="0"/>
                <a:cs typeface="Tahoma" pitchFamily="34" charset="0"/>
              </a:rPr>
              <a:t>accountants  </a:t>
            </a:r>
            <a:r>
              <a:rPr lang="en-US" sz="2400" b="1" dirty="0">
                <a:solidFill>
                  <a:srgbClr val="FFC000"/>
                </a:solidFill>
                <a:latin typeface="Tahoma" pitchFamily="34" charset="0"/>
                <a:ea typeface="Tahoma" pitchFamily="34" charset="0"/>
                <a:cs typeface="Tahoma" pitchFamily="34" charset="0"/>
              </a:rPr>
              <a:t>(44% of all jobs) and </a:t>
            </a:r>
            <a:r>
              <a:rPr lang="en-US" sz="2400" b="1" dirty="0" smtClean="0">
                <a:solidFill>
                  <a:srgbClr val="FFC000"/>
                </a:solidFill>
                <a:latin typeface="Tahoma" pitchFamily="34" charset="0"/>
                <a:ea typeface="Tahoma" pitchFamily="34" charset="0"/>
                <a:cs typeface="Tahoma" pitchFamily="34" charset="0"/>
              </a:rPr>
              <a:t>chief accountants  (</a:t>
            </a:r>
            <a:r>
              <a:rPr lang="en-US" sz="2400" b="1" dirty="0">
                <a:solidFill>
                  <a:srgbClr val="FFC000"/>
                </a:solidFill>
                <a:latin typeface="Tahoma" pitchFamily="34" charset="0"/>
                <a:ea typeface="Tahoma" pitchFamily="34" charset="0"/>
                <a:cs typeface="Tahoma" pitchFamily="34" charset="0"/>
              </a:rPr>
              <a:t>29%) </a:t>
            </a:r>
            <a:endParaRPr lang="ru-RU" sz="2400" b="1" dirty="0">
              <a:solidFill>
                <a:srgbClr val="FFC000"/>
              </a:solidFill>
              <a:latin typeface="Tahoma" pitchFamily="34" charset="0"/>
              <a:ea typeface="Tahoma" pitchFamily="34" charset="0"/>
              <a:cs typeface="Tahoma" pitchFamily="34" charset="0"/>
            </a:endParaRPr>
          </a:p>
        </p:txBody>
      </p:sp>
      <p:graphicFrame>
        <p:nvGraphicFramePr>
          <p:cNvPr id="3" name="Диаграмма 2"/>
          <p:cNvGraphicFramePr/>
          <p:nvPr>
            <p:extLst>
              <p:ext uri="{D42A27DB-BD31-4B8C-83A1-F6EECF244321}">
                <p14:modId xmlns:p14="http://schemas.microsoft.com/office/powerpoint/2010/main" val="3514383595"/>
              </p:ext>
            </p:extLst>
          </p:nvPr>
        </p:nvGraphicFramePr>
        <p:xfrm>
          <a:off x="0" y="1484784"/>
          <a:ext cx="9144000" cy="53732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0971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1938992"/>
          </a:xfrm>
          <a:prstGeom prst="rect">
            <a:avLst/>
          </a:prstGeom>
          <a:solidFill>
            <a:schemeClr val="tx2">
              <a:lumMod val="25000"/>
            </a:schemeClr>
          </a:solidFill>
        </p:spPr>
        <p:txBody>
          <a:bodyPr wrap="square" rtlCol="0">
            <a:spAutoFit/>
          </a:bodyPr>
          <a:lstStyle/>
          <a:p>
            <a:pPr algn="ctr"/>
            <a:r>
              <a:rPr lang="en-US" sz="2400" b="1" dirty="0">
                <a:solidFill>
                  <a:schemeClr val="tx1">
                    <a:lumMod val="95000"/>
                  </a:schemeClr>
                </a:solidFill>
                <a:latin typeface="Tahoma" pitchFamily="34" charset="0"/>
                <a:ea typeface="Tahoma" pitchFamily="34" charset="0"/>
                <a:cs typeface="Tahoma" pitchFamily="34" charset="0"/>
              </a:rPr>
              <a:t>Almost half of </a:t>
            </a:r>
            <a:r>
              <a:rPr lang="en-US" sz="2400" b="1" dirty="0" smtClean="0">
                <a:solidFill>
                  <a:schemeClr val="tx1">
                    <a:lumMod val="95000"/>
                  </a:schemeClr>
                </a:solidFill>
                <a:latin typeface="Tahoma" pitchFamily="34" charset="0"/>
                <a:ea typeface="Tahoma" pitchFamily="34" charset="0"/>
                <a:cs typeface="Tahoma" pitchFamily="34" charset="0"/>
              </a:rPr>
              <a:t>the vacancies </a:t>
            </a:r>
            <a:r>
              <a:rPr lang="en-US" sz="2400" b="1" dirty="0">
                <a:solidFill>
                  <a:schemeClr val="tx1">
                    <a:lumMod val="95000"/>
                  </a:schemeClr>
                </a:solidFill>
                <a:latin typeface="Tahoma" pitchFamily="34" charset="0"/>
                <a:ea typeface="Tahoma" pitchFamily="34" charset="0"/>
                <a:cs typeface="Tahoma" pitchFamily="34" charset="0"/>
              </a:rPr>
              <a:t>in </a:t>
            </a:r>
            <a:r>
              <a:rPr lang="en-US" sz="2400" b="1" dirty="0" smtClean="0">
                <a:solidFill>
                  <a:schemeClr val="tx1">
                    <a:lumMod val="95000"/>
                  </a:schemeClr>
                </a:solidFill>
                <a:latin typeface="Tahoma" pitchFamily="34" charset="0"/>
                <a:ea typeface="Tahoma" pitchFamily="34" charset="0"/>
                <a:cs typeface="Tahoma" pitchFamily="34" charset="0"/>
              </a:rPr>
              <a:t>ACCOUNTING-TAXES-FINANCE sections are  for </a:t>
            </a:r>
            <a:r>
              <a:rPr lang="en-US" sz="2400" b="1" dirty="0" err="1" smtClean="0">
                <a:solidFill>
                  <a:schemeClr val="tx1">
                    <a:lumMod val="95000"/>
                  </a:schemeClr>
                </a:solidFill>
                <a:latin typeface="Tahoma" pitchFamily="34" charset="0"/>
                <a:ea typeface="Tahoma" pitchFamily="34" charset="0"/>
                <a:cs typeface="Tahoma" pitchFamily="34" charset="0"/>
              </a:rPr>
              <a:t>Kiyv</a:t>
            </a:r>
            <a:r>
              <a:rPr lang="en-US" sz="2400" b="1" dirty="0" smtClean="0">
                <a:solidFill>
                  <a:schemeClr val="tx1">
                    <a:lumMod val="95000"/>
                  </a:schemeClr>
                </a:solidFill>
                <a:latin typeface="Tahoma" pitchFamily="34" charset="0"/>
                <a:ea typeface="Tahoma" pitchFamily="34" charset="0"/>
                <a:cs typeface="Tahoma" pitchFamily="34" charset="0"/>
              </a:rPr>
              <a:t> region </a:t>
            </a:r>
            <a:r>
              <a:rPr lang="en-US" sz="2400" b="1" dirty="0">
                <a:solidFill>
                  <a:schemeClr val="tx1">
                    <a:lumMod val="95000"/>
                  </a:schemeClr>
                </a:solidFill>
                <a:latin typeface="Tahoma" pitchFamily="34" charset="0"/>
                <a:ea typeface="Tahoma" pitchFamily="34" charset="0"/>
                <a:cs typeface="Tahoma" pitchFamily="34" charset="0"/>
              </a:rPr>
              <a:t>(48%). </a:t>
            </a:r>
            <a:endParaRPr lang="en-US" sz="2400" b="1" dirty="0" smtClean="0">
              <a:solidFill>
                <a:schemeClr val="tx1">
                  <a:lumMod val="95000"/>
                </a:schemeClr>
              </a:solidFill>
              <a:latin typeface="Tahoma" pitchFamily="34" charset="0"/>
              <a:ea typeface="Tahoma" pitchFamily="34" charset="0"/>
              <a:cs typeface="Tahoma" pitchFamily="34" charset="0"/>
            </a:endParaRPr>
          </a:p>
          <a:p>
            <a:pPr algn="ctr"/>
            <a:r>
              <a:rPr lang="en-US" sz="2400" b="1" dirty="0" smtClean="0">
                <a:solidFill>
                  <a:schemeClr val="tx1">
                    <a:lumMod val="95000"/>
                  </a:schemeClr>
                </a:solidFill>
                <a:latin typeface="Tahoma" pitchFamily="34" charset="0"/>
                <a:ea typeface="Tahoma" pitchFamily="34" charset="0"/>
                <a:cs typeface="Tahoma" pitchFamily="34" charset="0"/>
              </a:rPr>
              <a:t>The </a:t>
            </a:r>
            <a:r>
              <a:rPr lang="en-US" sz="2400" b="1" dirty="0">
                <a:solidFill>
                  <a:schemeClr val="tx1">
                    <a:lumMod val="95000"/>
                  </a:schemeClr>
                </a:solidFill>
                <a:latin typeface="Tahoma" pitchFamily="34" charset="0"/>
                <a:ea typeface="Tahoma" pitchFamily="34" charset="0"/>
                <a:cs typeface="Tahoma" pitchFamily="34" charset="0"/>
              </a:rPr>
              <a:t>proportion of larger </a:t>
            </a:r>
            <a:r>
              <a:rPr lang="en-US" sz="2400" b="1" dirty="0" smtClean="0">
                <a:solidFill>
                  <a:schemeClr val="tx1">
                    <a:lumMod val="95000"/>
                  </a:schemeClr>
                </a:solidFill>
                <a:latin typeface="Tahoma" pitchFamily="34" charset="0"/>
                <a:ea typeface="Tahoma" pitchFamily="34" charset="0"/>
                <a:cs typeface="Tahoma" pitchFamily="34" charset="0"/>
              </a:rPr>
              <a:t>cities </a:t>
            </a:r>
            <a:r>
              <a:rPr lang="en-US" sz="2400" b="1" dirty="0">
                <a:solidFill>
                  <a:schemeClr val="tx1">
                    <a:lumMod val="95000"/>
                  </a:schemeClr>
                </a:solidFill>
                <a:latin typeface="Tahoma" pitchFamily="34" charset="0"/>
                <a:ea typeface="Tahoma" pitchFamily="34" charset="0"/>
                <a:cs typeface="Tahoma" pitchFamily="34" charset="0"/>
              </a:rPr>
              <a:t>(</a:t>
            </a:r>
            <a:r>
              <a:rPr lang="en-US" sz="2400" b="1" dirty="0" err="1">
                <a:solidFill>
                  <a:schemeClr val="tx1">
                    <a:lumMod val="95000"/>
                  </a:schemeClr>
                </a:solidFill>
                <a:latin typeface="Tahoma" pitchFamily="34" charset="0"/>
                <a:ea typeface="Tahoma" pitchFamily="34" charset="0"/>
                <a:cs typeface="Tahoma" pitchFamily="34" charset="0"/>
              </a:rPr>
              <a:t>Kharkiv</a:t>
            </a:r>
            <a:r>
              <a:rPr lang="en-US" sz="2400" b="1" dirty="0">
                <a:solidFill>
                  <a:schemeClr val="tx1">
                    <a:lumMod val="95000"/>
                  </a:schemeClr>
                </a:solidFill>
                <a:latin typeface="Tahoma" pitchFamily="34" charset="0"/>
                <a:ea typeface="Tahoma" pitchFamily="34" charset="0"/>
                <a:cs typeface="Tahoma" pitchFamily="34" charset="0"/>
              </a:rPr>
              <a:t>, Donetsk, </a:t>
            </a:r>
            <a:r>
              <a:rPr lang="en-US" sz="2400" b="1" dirty="0" err="1">
                <a:solidFill>
                  <a:schemeClr val="tx1">
                    <a:lumMod val="95000"/>
                  </a:schemeClr>
                </a:solidFill>
                <a:latin typeface="Tahoma" pitchFamily="34" charset="0"/>
                <a:ea typeface="Tahoma" pitchFamily="34" charset="0"/>
                <a:cs typeface="Tahoma" pitchFamily="34" charset="0"/>
              </a:rPr>
              <a:t>Dnipropetrovsk</a:t>
            </a:r>
            <a:r>
              <a:rPr lang="en-US" sz="2400" b="1" dirty="0">
                <a:solidFill>
                  <a:schemeClr val="tx1">
                    <a:lumMod val="95000"/>
                  </a:schemeClr>
                </a:solidFill>
                <a:latin typeface="Tahoma" pitchFamily="34" charset="0"/>
                <a:ea typeface="Tahoma" pitchFamily="34" charset="0"/>
                <a:cs typeface="Tahoma" pitchFamily="34" charset="0"/>
              </a:rPr>
              <a:t>, </a:t>
            </a:r>
            <a:r>
              <a:rPr lang="en-US" sz="2400" b="1" dirty="0" err="1">
                <a:solidFill>
                  <a:schemeClr val="tx1">
                    <a:lumMod val="95000"/>
                  </a:schemeClr>
                </a:solidFill>
                <a:latin typeface="Tahoma" pitchFamily="34" charset="0"/>
                <a:ea typeface="Tahoma" pitchFamily="34" charset="0"/>
                <a:cs typeface="Tahoma" pitchFamily="34" charset="0"/>
              </a:rPr>
              <a:t>Odesa</a:t>
            </a:r>
            <a:r>
              <a:rPr lang="en-US" sz="2400" b="1" dirty="0">
                <a:solidFill>
                  <a:schemeClr val="tx1">
                    <a:lumMod val="95000"/>
                  </a:schemeClr>
                </a:solidFill>
                <a:latin typeface="Tahoma" pitchFamily="34" charset="0"/>
                <a:ea typeface="Tahoma" pitchFamily="34" charset="0"/>
                <a:cs typeface="Tahoma" pitchFamily="34" charset="0"/>
              </a:rPr>
              <a:t>, </a:t>
            </a:r>
            <a:r>
              <a:rPr lang="en-US" sz="2400" b="1" dirty="0" err="1">
                <a:solidFill>
                  <a:schemeClr val="tx1">
                    <a:lumMod val="95000"/>
                  </a:schemeClr>
                </a:solidFill>
                <a:latin typeface="Tahoma" pitchFamily="34" charset="0"/>
                <a:ea typeface="Tahoma" pitchFamily="34" charset="0"/>
                <a:cs typeface="Tahoma" pitchFamily="34" charset="0"/>
              </a:rPr>
              <a:t>Lviv</a:t>
            </a:r>
            <a:r>
              <a:rPr lang="en-US" sz="2400" b="1" dirty="0">
                <a:solidFill>
                  <a:schemeClr val="tx1">
                    <a:lumMod val="95000"/>
                  </a:schemeClr>
                </a:solidFill>
                <a:latin typeface="Tahoma" pitchFamily="34" charset="0"/>
                <a:ea typeface="Tahoma" pitchFamily="34" charset="0"/>
                <a:cs typeface="Tahoma" pitchFamily="34" charset="0"/>
              </a:rPr>
              <a:t>) on vacancies is </a:t>
            </a:r>
            <a:r>
              <a:rPr lang="en-US" sz="2400" b="1" dirty="0" smtClean="0">
                <a:solidFill>
                  <a:schemeClr val="tx1">
                    <a:lumMod val="95000"/>
                  </a:schemeClr>
                </a:solidFill>
                <a:latin typeface="Tahoma" pitchFamily="34" charset="0"/>
                <a:ea typeface="Tahoma" pitchFamily="34" charset="0"/>
                <a:cs typeface="Tahoma" pitchFamily="34" charset="0"/>
              </a:rPr>
              <a:t>31%, as well in </a:t>
            </a:r>
            <a:r>
              <a:rPr lang="en-US" sz="2400" b="1" dirty="0">
                <a:solidFill>
                  <a:schemeClr val="tx1">
                    <a:lumMod val="95000"/>
                  </a:schemeClr>
                </a:solidFill>
                <a:latin typeface="Tahoma" pitchFamily="34" charset="0"/>
                <a:ea typeface="Tahoma" pitchFamily="34" charset="0"/>
                <a:cs typeface="Tahoma" pitchFamily="34" charset="0"/>
              </a:rPr>
              <a:t>the other regions </a:t>
            </a:r>
            <a:r>
              <a:rPr lang="en-US" sz="2400" b="1" dirty="0" smtClean="0">
                <a:solidFill>
                  <a:schemeClr val="tx1">
                    <a:lumMod val="95000"/>
                  </a:schemeClr>
                </a:solidFill>
                <a:latin typeface="Tahoma" pitchFamily="34" charset="0"/>
                <a:ea typeface="Tahoma" pitchFamily="34" charset="0"/>
                <a:cs typeface="Tahoma" pitchFamily="34" charset="0"/>
              </a:rPr>
              <a:t> it equals 21%</a:t>
            </a:r>
            <a:endParaRPr lang="ru-RU" sz="2400" b="1" dirty="0">
              <a:solidFill>
                <a:schemeClr val="tx1">
                  <a:lumMod val="95000"/>
                </a:schemeClr>
              </a:solidFill>
              <a:latin typeface="Tahoma" pitchFamily="34" charset="0"/>
              <a:ea typeface="Tahoma" pitchFamily="34" charset="0"/>
              <a:cs typeface="Tahoma" pitchFamily="34" charset="0"/>
            </a:endParaRPr>
          </a:p>
        </p:txBody>
      </p:sp>
      <p:graphicFrame>
        <p:nvGraphicFramePr>
          <p:cNvPr id="3" name="Диаграмма 2"/>
          <p:cNvGraphicFramePr/>
          <p:nvPr>
            <p:extLst>
              <p:ext uri="{D42A27DB-BD31-4B8C-83A1-F6EECF244321}">
                <p14:modId xmlns:p14="http://schemas.microsoft.com/office/powerpoint/2010/main" val="1167001477"/>
              </p:ext>
            </p:extLst>
          </p:nvPr>
        </p:nvGraphicFramePr>
        <p:xfrm>
          <a:off x="251520" y="1844824"/>
          <a:ext cx="8604448" cy="47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75752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stretch>
            <a:fillRect/>
          </a:stretch>
        </p:blipFill>
        <p:spPr>
          <a:xfrm>
            <a:off x="971600" y="404664"/>
            <a:ext cx="7704855" cy="6120679"/>
          </a:xfrm>
          <a:prstGeom prst="rect">
            <a:avLst/>
          </a:prstGeom>
        </p:spPr>
      </p:pic>
    </p:spTree>
    <p:extLst>
      <p:ext uri="{BB962C8B-B14F-4D97-AF65-F5344CB8AC3E}">
        <p14:creationId xmlns:p14="http://schemas.microsoft.com/office/powerpoint/2010/main" val="35541619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68" y="-315416"/>
            <a:ext cx="5046062" cy="5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3635896" y="1268760"/>
            <a:ext cx="5832648" cy="5589240"/>
          </a:xfrm>
          <a:solidFill>
            <a:schemeClr val="bg2">
              <a:lumMod val="50000"/>
            </a:schemeClr>
          </a:solidFill>
        </p:spPr>
        <p:txBody>
          <a:bodyPr>
            <a:normAutofit fontScale="90000"/>
          </a:bodyPr>
          <a:lstStyle/>
          <a:p>
            <a:pPr lvl="0" algn="ctr"/>
            <a:r>
              <a:rPr lang="en-US" sz="66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6</a:t>
            </a: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b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700" dirty="0" smtClean="0">
                <a:solidFill>
                  <a:schemeClr val="accent2">
                    <a:lumMod val="60000"/>
                    <a:lumOff val="40000"/>
                  </a:schemeClr>
                </a:solidFill>
                <a:latin typeface="Tahoma" pitchFamily="34" charset="0"/>
                <a:ea typeface="Tahoma" pitchFamily="34" charset="0"/>
                <a:cs typeface="Tahoma" pitchFamily="34" charset="0"/>
              </a:rPr>
              <a:t>Huge availability </a:t>
            </a:r>
            <a:br>
              <a:rPr lang="en-US" sz="6700" dirty="0" smtClean="0">
                <a:solidFill>
                  <a:schemeClr val="accent2">
                    <a:lumMod val="60000"/>
                    <a:lumOff val="40000"/>
                  </a:schemeClr>
                </a:solidFill>
                <a:latin typeface="Tahoma" pitchFamily="34" charset="0"/>
                <a:ea typeface="Tahoma" pitchFamily="34" charset="0"/>
                <a:cs typeface="Tahoma" pitchFamily="34" charset="0"/>
              </a:rPr>
            </a:br>
            <a:r>
              <a:rPr lang="en-US" sz="6700" dirty="0" smtClean="0">
                <a:solidFill>
                  <a:schemeClr val="accent2">
                    <a:lumMod val="60000"/>
                    <a:lumOff val="40000"/>
                  </a:schemeClr>
                </a:solidFill>
                <a:latin typeface="Tahoma" pitchFamily="34" charset="0"/>
                <a:ea typeface="Tahoma" pitchFamily="34" charset="0"/>
                <a:cs typeface="Tahoma" pitchFamily="34" charset="0"/>
              </a:rPr>
              <a:t>of job </a:t>
            </a:r>
            <a:r>
              <a:rPr lang="en-US" sz="6700" dirty="0" err="1" smtClean="0">
                <a:solidFill>
                  <a:schemeClr val="accent2">
                    <a:lumMod val="60000"/>
                    <a:lumOff val="40000"/>
                  </a:schemeClr>
                </a:solidFill>
                <a:latin typeface="Tahoma" pitchFamily="34" charset="0"/>
                <a:ea typeface="Tahoma" pitchFamily="34" charset="0"/>
                <a:cs typeface="Tahoma" pitchFamily="34" charset="0"/>
              </a:rPr>
              <a:t>opportu-nities</a:t>
            </a:r>
            <a:r>
              <a:rPr lang="ru-RU" sz="6600" cap="none" dirty="0" smtClean="0">
                <a:ln>
                  <a:noFill/>
                </a:ln>
                <a:solidFill>
                  <a:srgbClr val="C00000"/>
                </a:solidFill>
                <a:effectLst/>
                <a:latin typeface="Tahoma" pitchFamily="34" charset="0"/>
                <a:ea typeface="Tahoma" pitchFamily="34" charset="0"/>
                <a:cs typeface="Tahoma" pitchFamily="34" charset="0"/>
              </a:rPr>
              <a:t/>
            </a:r>
            <a:br>
              <a:rPr lang="ru-RU" sz="6600" cap="none" dirty="0" smtClean="0">
                <a:ln>
                  <a:noFill/>
                </a:ln>
                <a:solidFill>
                  <a:srgbClr val="C00000"/>
                </a:solidFill>
                <a:effectLst/>
                <a:latin typeface="Tahoma" pitchFamily="34" charset="0"/>
                <a:ea typeface="Tahoma" pitchFamily="34" charset="0"/>
                <a:cs typeface="Tahoma" pitchFamily="34" charset="0"/>
              </a:rPr>
            </a:br>
            <a:endParaRPr lang="ru-RU" sz="6600" b="1" dirty="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107209"/>
            <a:ext cx="8640960" cy="5355215"/>
          </a:xfrm>
          <a:prstGeom prst="rect">
            <a:avLst/>
          </a:prstGeom>
          <a:solidFill>
            <a:schemeClr val="accent6">
              <a:lumMod val="20000"/>
              <a:lumOff val="80000"/>
            </a:schemeClr>
          </a:solid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400" b="1" i="0" u="none" strike="noStrike" cap="none" normalizeH="0" baseline="0" dirty="0" smtClean="0">
                <a:ln>
                  <a:noFill/>
                </a:ln>
                <a:solidFill>
                  <a:srgbClr val="FF0000"/>
                </a:solidFill>
                <a:effectLst/>
                <a:latin typeface="Tahoma" pitchFamily="34" charset="0"/>
                <a:ea typeface="Tahoma" pitchFamily="34" charset="0"/>
                <a:cs typeface="Tahoma" pitchFamily="34" charset="0"/>
              </a:rPr>
              <a:t>THE ADVANTAGES OF A CAREER AS AN ACCOUNTANT </a:t>
            </a:r>
          </a:p>
          <a:p>
            <a:pPr marL="0" marR="0" lvl="0" indent="0"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include a wide range of career choices, various opportunities for professional recognition and advancement. </a:t>
            </a:r>
          </a:p>
          <a:p>
            <a:pPr marL="0" marR="0" lvl="0" indent="0"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Accountants can choose careers </a:t>
            </a:r>
          </a:p>
          <a:p>
            <a:pPr marL="0" marR="0" lvl="0" indent="0"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in different industries in the public and</a:t>
            </a:r>
            <a:r>
              <a:rPr kumimoji="0" lang="en-US" sz="2600" b="1" i="0" u="none" strike="noStrike" cap="none" normalizeH="0" dirty="0" smtClean="0">
                <a:ln>
                  <a:noFill/>
                </a:ln>
                <a:solidFill>
                  <a:schemeClr val="bg1"/>
                </a:solidFill>
                <a:effectLst/>
                <a:latin typeface="Tahoma" pitchFamily="34" charset="0"/>
                <a:ea typeface="Tahoma" pitchFamily="34" charset="0"/>
                <a:cs typeface="Tahoma" pitchFamily="34" charset="0"/>
              </a:rPr>
              <a:t> </a:t>
            </a: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private sectors, </a:t>
            </a:r>
          </a:p>
          <a:p>
            <a:pPr marL="0" marR="0" lvl="0" indent="0" defTabSz="914400" rtl="0" eaLnBrk="0" fontAlgn="base" latinLnBrk="0" hangingPunct="0">
              <a:lnSpc>
                <a:spcPct val="100000"/>
              </a:lnSpc>
              <a:spcBef>
                <a:spcPct val="0"/>
              </a:spcBef>
              <a:spcAft>
                <a:spcPct val="0"/>
              </a:spcAft>
              <a:buClrTx/>
              <a:buSzTx/>
              <a:buFontTx/>
              <a:buNone/>
              <a:tabLst/>
            </a:pP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or they can be self-employed</a:t>
            </a:r>
            <a:endParaRPr kumimoji="0" lang="ru-RU" sz="26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ru-RU"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Accountants may choose to do tax, bookkeeping, payroll or accounting services while others work in government, finance, insurance, manufacturing or company</a:t>
            </a:r>
            <a:r>
              <a:rPr kumimoji="0" lang="en-US" sz="2600" b="1" i="0" u="none" strike="noStrike" cap="none" normalizeH="0" dirty="0" smtClean="0">
                <a:ln>
                  <a:noFill/>
                </a:ln>
                <a:solidFill>
                  <a:schemeClr val="bg1"/>
                </a:solidFill>
                <a:effectLst/>
                <a:latin typeface="Tahoma" pitchFamily="34" charset="0"/>
                <a:ea typeface="Tahoma" pitchFamily="34" charset="0"/>
                <a:cs typeface="Tahoma" pitchFamily="34" charset="0"/>
              </a:rPr>
              <a:t> </a:t>
            </a:r>
            <a:r>
              <a:rPr kumimoji="0" lang="en-US" sz="26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management</a:t>
            </a:r>
            <a:endParaRPr kumimoji="0" lang="ru-RU" sz="26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rot="20900483">
            <a:off x="3345691" y="4939839"/>
            <a:ext cx="3108665" cy="172120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rot="260469">
            <a:off x="6350934" y="5094166"/>
            <a:ext cx="2734057" cy="16627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0"/>
            <a:ext cx="8352928" cy="6381328"/>
          </a:xfrm>
          <a:solidFill>
            <a:srgbClr val="800000"/>
          </a:solidFill>
        </p:spPr>
        <p:txBody>
          <a:bodyPr>
            <a:normAutofit fontScale="55000" lnSpcReduction="20000"/>
          </a:bodyPr>
          <a:lstStyle/>
          <a:p>
            <a:pPr algn="ctr">
              <a:buNone/>
            </a:pPr>
            <a:r>
              <a:rPr lang="en-US" sz="8800" b="1" dirty="0" smtClean="0">
                <a:latin typeface="Tahoma" pitchFamily="34" charset="0"/>
                <a:ea typeface="Tahoma" pitchFamily="34" charset="0"/>
                <a:cs typeface="Tahoma" pitchFamily="34" charset="0"/>
              </a:rPr>
              <a:t>ACCOUNTING</a:t>
            </a:r>
          </a:p>
          <a:p>
            <a:pPr algn="ctr">
              <a:buNone/>
            </a:pPr>
            <a:r>
              <a:rPr lang="en-US" sz="8800" b="1" dirty="0" smtClean="0">
                <a:latin typeface="Tahoma" pitchFamily="34" charset="0"/>
                <a:ea typeface="Tahoma" pitchFamily="34" charset="0"/>
                <a:cs typeface="Tahoma" pitchFamily="34" charset="0"/>
              </a:rPr>
              <a:t>PROFESSION </a:t>
            </a:r>
          </a:p>
          <a:p>
            <a:pPr algn="ctr">
              <a:buNone/>
            </a:pPr>
            <a:r>
              <a:rPr lang="en-US" sz="8800" b="1" dirty="0" smtClean="0">
                <a:latin typeface="Tahoma" pitchFamily="34" charset="0"/>
                <a:ea typeface="Tahoma" pitchFamily="34" charset="0"/>
                <a:cs typeface="Tahoma" pitchFamily="34" charset="0"/>
              </a:rPr>
              <a:t>is </a:t>
            </a:r>
            <a:r>
              <a:rPr lang="en-US" sz="12600" b="1" dirty="0" smtClean="0">
                <a:latin typeface="Tahoma" pitchFamily="34" charset="0"/>
                <a:ea typeface="Tahoma" pitchFamily="34" charset="0"/>
                <a:cs typeface="Tahoma" pitchFamily="34" charset="0"/>
              </a:rPr>
              <a:t>PRESTIGIOUS</a:t>
            </a:r>
            <a:r>
              <a:rPr lang="en-US" sz="8800" b="1" dirty="0" smtClean="0">
                <a:latin typeface="Tahoma" pitchFamily="34" charset="0"/>
                <a:ea typeface="Tahoma" pitchFamily="34" charset="0"/>
                <a:cs typeface="Tahoma" pitchFamily="34" charset="0"/>
              </a:rPr>
              <a:t>,</a:t>
            </a:r>
          </a:p>
          <a:p>
            <a:pPr algn="ctr">
              <a:buNone/>
            </a:pPr>
            <a:endParaRPr lang="en-US" sz="8800" b="1" dirty="0" smtClean="0">
              <a:latin typeface="Tahoma" pitchFamily="34" charset="0"/>
              <a:ea typeface="Tahoma" pitchFamily="34" charset="0"/>
              <a:cs typeface="Tahoma" pitchFamily="34" charset="0"/>
            </a:endParaRPr>
          </a:p>
          <a:p>
            <a:pPr algn="ctr">
              <a:buNone/>
            </a:pPr>
            <a:r>
              <a:rPr lang="en-US" sz="8800" b="1" dirty="0" smtClean="0">
                <a:latin typeface="Tahoma" pitchFamily="34" charset="0"/>
                <a:ea typeface="Tahoma" pitchFamily="34" charset="0"/>
                <a:cs typeface="Tahoma" pitchFamily="34" charset="0"/>
              </a:rPr>
              <a:t>IMAGE OF AN ACCOUNTANT IS </a:t>
            </a:r>
          </a:p>
          <a:p>
            <a:pPr algn="ctr">
              <a:buNone/>
            </a:pPr>
            <a:r>
              <a:rPr lang="en-US" sz="8800" b="1" dirty="0" smtClean="0">
                <a:latin typeface="Tahoma" pitchFamily="34" charset="0"/>
                <a:ea typeface="Tahoma" pitchFamily="34" charset="0"/>
                <a:cs typeface="Tahoma" pitchFamily="34" charset="0"/>
              </a:rPr>
              <a:t>UNDOUBTEDLY </a:t>
            </a:r>
          </a:p>
          <a:p>
            <a:pPr algn="ctr">
              <a:buNone/>
            </a:pPr>
            <a:r>
              <a:rPr lang="en-US" sz="12600" b="1" dirty="0" smtClean="0">
                <a:latin typeface="Tahoma" pitchFamily="34" charset="0"/>
                <a:ea typeface="Tahoma" pitchFamily="34" charset="0"/>
                <a:cs typeface="Tahoma" pitchFamily="34" charset="0"/>
              </a:rPr>
              <a:t>POSITIVE</a:t>
            </a:r>
          </a:p>
          <a:p>
            <a:pPr algn="ctr">
              <a:buNone/>
            </a:pPr>
            <a:endParaRPr lang="ru-RU" sz="88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a:off x="0" y="274339"/>
            <a:ext cx="9144000" cy="6463211"/>
          </a:xfrm>
          <a:prstGeom prst="rect">
            <a:avLst/>
          </a:prstGeom>
          <a:solidFill>
            <a:srgbClr val="FFFFFF"/>
          </a:solidFill>
          <a:ln w="9525">
            <a:noFill/>
            <a:miter lim="800000"/>
            <a:headEnd/>
            <a:tailEnd/>
          </a:ln>
          <a:effectLst/>
        </p:spPr>
        <p:txBody>
          <a:bodyPr vert="horz" wrap="square" lIns="91440" tIns="304704" rIns="9144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u="none" strike="noStrike" cap="none" normalizeH="0" baseline="0" dirty="0" smtClean="0">
                <a:ln>
                  <a:noFill/>
                </a:ln>
                <a:solidFill>
                  <a:srgbClr val="FF0000"/>
                </a:solidFill>
                <a:effectLst/>
                <a:latin typeface="Tahoma" pitchFamily="34" charset="0"/>
                <a:ea typeface="Tahoma" pitchFamily="34" charset="0"/>
                <a:cs typeface="Tahoma" pitchFamily="34" charset="0"/>
              </a:rPr>
              <a:t>Common Career Paths </a:t>
            </a:r>
            <a:endParaRPr kumimoji="0" lang="ru-RU" sz="4000" b="1" u="none" strike="noStrike" cap="none" normalizeH="0" baseline="0" dirty="0" smtClean="0">
              <a:ln>
                <a:noFill/>
              </a:ln>
              <a:solidFill>
                <a:srgbClr val="FF0000"/>
              </a:solidFill>
              <a:effectLst/>
              <a:latin typeface="Tahoma" pitchFamily="34" charset="0"/>
              <a:ea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Accountants have a variety of career paths from which to choose. Within public accounting, you can work for any sized firm, ranging from a large, international CPA firm to a small local accounting practice.</a:t>
            </a:r>
            <a:endPar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Within the firm, you can work in such areas as audit, tax and management consulting. In business and industry  you can choose careers in companies of all sizes, working in diverse areas such as financial accounting and reporting, management accounting, financial analysis and treasury/cash management. Within government, you can create a path to success at either the federal, state or local level. Non-profit organizations and education also offer many diverse opportunities</a:t>
            </a:r>
            <a:endPar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560" y="0"/>
            <a:ext cx="7848872" cy="4401205"/>
          </a:xfrm>
          <a:prstGeom prst="rect">
            <a:avLst/>
          </a:prstGeom>
          <a:solidFill>
            <a:schemeClr val="bg2">
              <a:lumMod val="60000"/>
              <a:lumOff val="40000"/>
            </a:schemeClr>
          </a:solidFill>
        </p:spPr>
        <p:txBody>
          <a:bodyPr wrap="square">
            <a:spAutoFit/>
          </a:bodyPr>
          <a:lstStyle/>
          <a:p>
            <a:pPr lvl="0" algn="just" eaLnBrk="0" fontAlgn="base" hangingPunct="0">
              <a:spcBef>
                <a:spcPct val="0"/>
              </a:spcBef>
              <a:spcAft>
                <a:spcPct val="0"/>
              </a:spcAft>
            </a:pP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Usually, accountants and auditors</a:t>
            </a:r>
            <a:r>
              <a:rPr kumimoji="0" lang="en-US" sz="2800" b="1" i="0" u="none" strike="noStrike" cap="none" normalizeH="0" dirty="0" smtClean="0">
                <a:ln>
                  <a:noFill/>
                </a:ln>
                <a:solidFill>
                  <a:schemeClr val="tx1">
                    <a:lumMod val="95000"/>
                  </a:schemeClr>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work in offices, but some work </a:t>
            </a:r>
            <a:r>
              <a:rPr lang="en-US" sz="2800" b="1" dirty="0" smtClean="0">
                <a:solidFill>
                  <a:schemeClr val="tx1">
                    <a:lumMod val="95000"/>
                  </a:schemeClr>
                </a:solidFill>
                <a:latin typeface="Tahoma" pitchFamily="34" charset="0"/>
                <a:ea typeface="Tahoma" pitchFamily="34" charset="0"/>
                <a:cs typeface="Tahoma" pitchFamily="34" charset="0"/>
              </a:rPr>
              <a:t>at</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 home. Auditors also may travel to their clients’ workplaces</a:t>
            </a:r>
            <a:endParaRPr kumimoji="0" lang="ru-RU"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endParaRPr>
          </a:p>
          <a:p>
            <a:pPr lvl="0" algn="just" eaLnBrk="0" fontAlgn="base" hangingPunct="0">
              <a:spcBef>
                <a:spcPct val="0"/>
              </a:spcBef>
              <a:spcAft>
                <a:spcPct val="0"/>
              </a:spcAft>
            </a:pPr>
            <a:r>
              <a:rPr kumimoji="0" lang="ru-RU"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Many accountants specialize on their client or clients’ type of business and needs. Typical specializations include assurance services and risk management. Accountants can also specialize </a:t>
            </a:r>
            <a:r>
              <a:rPr lang="en-US" sz="2800" b="1" dirty="0" smtClean="0">
                <a:solidFill>
                  <a:schemeClr val="tx1">
                    <a:lumMod val="95000"/>
                  </a:schemeClr>
                </a:solidFill>
                <a:latin typeface="Tahoma" pitchFamily="34" charset="0"/>
                <a:ea typeface="Tahoma" pitchFamily="34" charset="0"/>
                <a:cs typeface="Tahoma" pitchFamily="34" charset="0"/>
              </a:rPr>
              <a:t>in a specific</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 industry</a:t>
            </a:r>
          </a:p>
        </p:txBody>
      </p:sp>
      <p:pic>
        <p:nvPicPr>
          <p:cNvPr id="3" name="Рисунок 2" descr="WuB5RpWbJcM.jpg"/>
          <p:cNvPicPr>
            <a:picLocks noChangeAspect="1"/>
          </p:cNvPicPr>
          <p:nvPr/>
        </p:nvPicPr>
        <p:blipFill>
          <a:blip r:embed="rId2" cstate="print"/>
          <a:stretch>
            <a:fillRect/>
          </a:stretch>
        </p:blipFill>
        <p:spPr>
          <a:xfrm>
            <a:off x="3707904" y="4005064"/>
            <a:ext cx="4536504" cy="2937980"/>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251520" y="313492"/>
            <a:ext cx="8352928" cy="61863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rgbClr val="FF0000"/>
                </a:solidFill>
                <a:effectLst/>
                <a:latin typeface="Tahoma" pitchFamily="34" charset="0"/>
                <a:ea typeface="Tahoma" pitchFamily="34" charset="0"/>
                <a:cs typeface="Tahoma" pitchFamily="34" charset="0"/>
              </a:rPr>
              <a:t>THE FOUR MAIN TYPES OF ACCOUNTANTS ARE:</a:t>
            </a:r>
            <a:endParaRPr kumimoji="0" lang="ru-RU" sz="3200" b="1" u="none" strike="noStrike" cap="none" normalizeH="0" baseline="0" dirty="0" smtClean="0">
              <a:ln>
                <a:noFill/>
              </a:ln>
              <a:solidFill>
                <a:srgbClr val="FF0000"/>
              </a:solidFill>
              <a:effectLst/>
              <a:latin typeface="Tahoma" pitchFamily="34" charset="0"/>
              <a:ea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1) </a:t>
            </a:r>
            <a:r>
              <a:rPr kumimoji="0" lang="en-US" sz="2800" b="1" i="0" u="none" strike="noStrike" cap="none" normalizeH="0" baseline="0" dirty="0" smtClean="0">
                <a:ln>
                  <a:noFill/>
                </a:ln>
                <a:solidFill>
                  <a:srgbClr val="FF0000"/>
                </a:solidFill>
                <a:effectLst/>
                <a:latin typeface="Tahoma" pitchFamily="34" charset="0"/>
                <a:ea typeface="Tahoma" pitchFamily="34" charset="0"/>
                <a:cs typeface="Tahoma" pitchFamily="34" charset="0"/>
              </a:rPr>
              <a:t>Public accountants:</a:t>
            </a:r>
            <a:r>
              <a:rPr kumimoji="0" lang="en-US"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Their clients include corporations, governments and individuals. They fulfill a broad range of accounting, auditing, tax and consulting duties</a:t>
            </a:r>
            <a:endParaRPr kumimoji="0" lang="ru-RU" sz="28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2)</a:t>
            </a:r>
            <a:r>
              <a:rPr kumimoji="0" lang="ru-RU"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rgbClr val="FF0000"/>
                </a:solidFill>
                <a:effectLst/>
                <a:latin typeface="Tahoma" pitchFamily="34" charset="0"/>
                <a:ea typeface="Tahoma" pitchFamily="34" charset="0"/>
                <a:cs typeface="Tahoma" pitchFamily="34" charset="0"/>
              </a:rPr>
              <a:t>Management accountants:</a:t>
            </a:r>
            <a:r>
              <a:rPr kumimoji="0" lang="en-US"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Also called cost, managerial, corporate or private accountants. They record and analyze the financial information of the clients they work for, and provide it for internal use by managers, not the public</a:t>
            </a:r>
            <a:endParaRPr kumimoji="0" lang="ru-RU" sz="28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467544" y="550708"/>
            <a:ext cx="8352928" cy="5324535"/>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smtClean="0">
                <a:ln>
                  <a:noFill/>
                </a:ln>
                <a:solidFill>
                  <a:srgbClr val="FF0000"/>
                </a:solidFill>
                <a:effectLst/>
                <a:latin typeface="Tahoma" pitchFamily="34" charset="0"/>
                <a:ea typeface="Tahoma" pitchFamily="34" charset="0"/>
                <a:cs typeface="Tahoma" pitchFamily="34" charset="0"/>
              </a:rPr>
              <a:t>THE FOUR MAIN TYPES OF ACCOUNTANTS ARE:</a:t>
            </a:r>
            <a:endParaRPr kumimoji="0" lang="ru-RU" sz="3200" b="1" u="none" strike="noStrike" cap="none" normalizeH="0" baseline="0" dirty="0" smtClean="0">
              <a:ln>
                <a:noFill/>
              </a:ln>
              <a:solidFill>
                <a:srgbClr val="FF0000"/>
              </a:solidFill>
              <a:effectLst/>
              <a:latin typeface="Tahoma" pitchFamily="34" charset="0"/>
              <a:ea typeface="Tahoma" pitchFamily="34" charset="0"/>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4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3) </a:t>
            </a:r>
            <a:r>
              <a:rPr kumimoji="0" lang="en-US" sz="2800" b="1" i="0" u="none" strike="noStrike" cap="none" normalizeH="0" baseline="0" dirty="0" smtClean="0">
                <a:ln>
                  <a:noFill/>
                </a:ln>
                <a:solidFill>
                  <a:srgbClr val="FF0000"/>
                </a:solidFill>
                <a:effectLst/>
                <a:latin typeface="Tahoma" pitchFamily="34" charset="0"/>
                <a:ea typeface="Tahoma" pitchFamily="34" charset="0"/>
                <a:cs typeface="Tahoma" pitchFamily="34" charset="0"/>
              </a:rPr>
              <a:t>Government accountants:</a:t>
            </a: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 Maintain and examine records of government agencies, audit private businesses and individuals whose activities are subject to government regulations or taxations</a:t>
            </a:r>
            <a:endParaRPr kumimoji="0" lang="ru-RU" sz="2800" b="1"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800" b="0" i="0" u="none" strike="noStrike" cap="none" normalizeH="0" baseline="0" dirty="0" smtClean="0">
              <a:ln>
                <a:noFill/>
              </a:ln>
              <a:solidFill>
                <a:schemeClr val="bg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4) </a:t>
            </a:r>
            <a:r>
              <a:rPr kumimoji="0" lang="en-US" sz="2800" b="1" i="0" u="none" strike="noStrike" cap="none" normalizeH="0" baseline="0" dirty="0" smtClean="0">
                <a:ln>
                  <a:noFill/>
                </a:ln>
                <a:solidFill>
                  <a:srgbClr val="FF0000"/>
                </a:solidFill>
                <a:effectLst/>
                <a:latin typeface="Tahoma" pitchFamily="34" charset="0"/>
                <a:ea typeface="Tahoma" pitchFamily="34" charset="0"/>
                <a:cs typeface="Tahoma" pitchFamily="34" charset="0"/>
              </a:rPr>
              <a:t>Internal auditors:</a:t>
            </a:r>
            <a:r>
              <a:rPr kumimoji="0" lang="en-US" sz="2800" b="0" i="0" u="none" strike="noStrike" cap="none" normalizeH="0" baseline="0" dirty="0" smtClean="0">
                <a:ln>
                  <a:noFill/>
                </a:ln>
                <a:solidFill>
                  <a:schemeClr val="bg1"/>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bg1"/>
                </a:solidFill>
                <a:effectLst/>
                <a:latin typeface="Tahoma" pitchFamily="34" charset="0"/>
                <a:ea typeface="Tahoma" pitchFamily="34" charset="0"/>
                <a:cs typeface="Tahoma" pitchFamily="34" charset="0"/>
              </a:rPr>
              <a:t>They check for risk management of an organization or businesses' funds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539552" y="260648"/>
            <a:ext cx="7920880" cy="4154984"/>
          </a:xfrm>
          <a:prstGeom prst="rect">
            <a:avLst/>
          </a:prstGeom>
          <a:solidFill>
            <a:schemeClr val="bg2">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smtClean="0">
                <a:ln>
                  <a:noFill/>
                </a:ln>
                <a:solidFill>
                  <a:schemeClr val="tx1">
                    <a:lumMod val="95000"/>
                  </a:schemeClr>
                </a:solidFill>
                <a:effectLst/>
                <a:latin typeface="Calibri" pitchFamily="34" charset="0"/>
                <a:ea typeface="Times New Roman" pitchFamily="18" charset="0"/>
                <a:cs typeface="Times New Roman" pitchFamily="18" charset="0"/>
              </a:rPr>
              <a:t>     </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Advancement in the field can </a:t>
            </a:r>
            <a:r>
              <a:rPr lang="en-US" sz="2800" b="1" dirty="0" smtClean="0">
                <a:solidFill>
                  <a:schemeClr val="tx1">
                    <a:lumMod val="95000"/>
                  </a:schemeClr>
                </a:solidFill>
                <a:latin typeface="Tahoma" pitchFamily="34" charset="0"/>
                <a:ea typeface="Tahoma" pitchFamily="34" charset="0"/>
                <a:cs typeface="Tahoma" pitchFamily="34" charset="0"/>
              </a:rPr>
              <a:t>hav</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e many forms. Entry level public accountants will see their responsibilities increase with each year of practice, and can move to senior positions within a few years</a:t>
            </a:r>
            <a:endParaRPr kumimoji="0" lang="ru-RU"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    </a:t>
            </a:r>
            <a:r>
              <a:rPr kumimoji="0" lang="en-US"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rPr>
              <a:t>Others may become supervisors, managers or partners. They may also open their own public accounting firms</a:t>
            </a:r>
            <a:endParaRPr kumimoji="0" lang="ru-RU" sz="2800" b="1" i="0" u="none" strike="noStrike" cap="none" normalizeH="0" baseline="0" dirty="0" smtClean="0">
              <a:ln>
                <a:noFill/>
              </a:ln>
              <a:solidFill>
                <a:schemeClr val="tx1">
                  <a:lumMod val="95000"/>
                </a:schemeClr>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ahoma" pitchFamily="34" charset="0"/>
                <a:ea typeface="Tahoma" pitchFamily="34" charset="0"/>
                <a:cs typeface="Tahoma" pitchFamily="34" charset="0"/>
              </a:rPr>
              <a:t>     </a:t>
            </a:r>
            <a:endParaRPr kumimoji="0" lang="en-US" sz="2000" b="0" i="0" u="none" strike="noStrike" cap="none" normalizeH="0" baseline="0" dirty="0" smtClean="0">
              <a:ln>
                <a:noFill/>
              </a:ln>
              <a:solidFill>
                <a:schemeClr val="tx1"/>
              </a:solidFill>
              <a:effectLst/>
              <a:latin typeface="Tahoma" pitchFamily="34" charset="0"/>
              <a:ea typeface="Tahoma" pitchFamily="34" charset="0"/>
              <a:cs typeface="Tahoma" pitchFamily="34" charset="0"/>
            </a:endParaRPr>
          </a:p>
        </p:txBody>
      </p:sp>
      <p:pic>
        <p:nvPicPr>
          <p:cNvPr id="2050" name="Picture 2"/>
          <p:cNvPicPr>
            <a:picLocks noChangeAspect="1" noChangeArrowheads="1"/>
          </p:cNvPicPr>
          <p:nvPr/>
        </p:nvPicPr>
        <p:blipFill>
          <a:blip r:embed="rId2" cstate="print"/>
          <a:srcRect/>
          <a:stretch>
            <a:fillRect/>
          </a:stretch>
        </p:blipFill>
        <p:spPr bwMode="auto">
          <a:xfrm rot="788661">
            <a:off x="1219395" y="4218232"/>
            <a:ext cx="3710756" cy="2258656"/>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rot="20659559">
            <a:off x="5057583" y="3959622"/>
            <a:ext cx="3488219" cy="2475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7416824" cy="4708981"/>
          </a:xfrm>
          <a:prstGeom prst="rect">
            <a:avLst/>
          </a:prstGeom>
          <a:noFill/>
        </p:spPr>
        <p:txBody>
          <a:bodyPr wrap="square" rtlCol="0">
            <a:spAutoFit/>
          </a:bodyPr>
          <a:lstStyle/>
          <a:p>
            <a:pPr lvl="0" algn="just" eaLnBrk="0" fontAlgn="base" hangingPunct="0">
              <a:spcBef>
                <a:spcPct val="0"/>
              </a:spcBef>
              <a:spcAft>
                <a:spcPct val="0"/>
              </a:spcAft>
            </a:pPr>
            <a:r>
              <a:rPr lang="en-US" sz="3000" b="1" dirty="0" smtClean="0">
                <a:solidFill>
                  <a:schemeClr val="tx1">
                    <a:lumMod val="95000"/>
                  </a:schemeClr>
                </a:solidFill>
                <a:latin typeface="Tahoma" pitchFamily="34" charset="0"/>
                <a:ea typeface="Tahoma" pitchFamily="34" charset="0"/>
                <a:cs typeface="Tahoma" pitchFamily="34" charset="0"/>
              </a:rPr>
              <a:t>Management accountants often start as cost accountants, or junior internal auditors. They can be promoted to an accounting manager, a chief cost accountant, a budget director or a manager of internal auditing. Some become controllers, treasurers, financial vice presidents, chief financial officers (CFOs) or corporation presidents</a:t>
            </a:r>
          </a:p>
        </p:txBody>
      </p:sp>
      <p:pic>
        <p:nvPicPr>
          <p:cNvPr id="3074" name="Picture 2"/>
          <p:cNvPicPr>
            <a:picLocks noChangeAspect="1" noChangeArrowheads="1"/>
          </p:cNvPicPr>
          <p:nvPr/>
        </p:nvPicPr>
        <p:blipFill>
          <a:blip r:embed="rId2" cstate="print"/>
          <a:srcRect/>
          <a:stretch>
            <a:fillRect/>
          </a:stretch>
        </p:blipFill>
        <p:spPr bwMode="auto">
          <a:xfrm>
            <a:off x="5364088" y="4485023"/>
            <a:ext cx="3312368" cy="23729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68" y="-315416"/>
            <a:ext cx="5046062" cy="5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3311352" y="2132856"/>
            <a:ext cx="5832648" cy="4941168"/>
          </a:xfrm>
          <a:solidFill>
            <a:schemeClr val="bg2">
              <a:lumMod val="50000"/>
            </a:schemeClr>
          </a:solidFill>
        </p:spPr>
        <p:txBody>
          <a:bodyPr>
            <a:normAutofit fontScale="90000"/>
          </a:bodyPr>
          <a:lstStyle/>
          <a:p>
            <a:pPr lvl="0" algn="ctr"/>
            <a:r>
              <a:rPr lang="en-US" sz="66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7</a:t>
            </a:r>
            <a: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t>
            </a:r>
            <a:br>
              <a:rPr lang="en-US" sz="66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700" dirty="0" smtClean="0">
                <a:solidFill>
                  <a:schemeClr val="accent2">
                    <a:lumMod val="60000"/>
                    <a:lumOff val="40000"/>
                  </a:schemeClr>
                </a:solidFill>
                <a:latin typeface="Tahoma" pitchFamily="34" charset="0"/>
                <a:ea typeface="Tahoma" pitchFamily="34" charset="0"/>
                <a:cs typeface="Tahoma" pitchFamily="34" charset="0"/>
              </a:rPr>
              <a:t>Possibility to work </a:t>
            </a:r>
            <a:br>
              <a:rPr lang="en-US" sz="6700" dirty="0" smtClean="0">
                <a:solidFill>
                  <a:schemeClr val="accent2">
                    <a:lumMod val="60000"/>
                    <a:lumOff val="40000"/>
                  </a:schemeClr>
                </a:solidFill>
                <a:latin typeface="Tahoma" pitchFamily="34" charset="0"/>
                <a:ea typeface="Tahoma" pitchFamily="34" charset="0"/>
                <a:cs typeface="Tahoma" pitchFamily="34" charset="0"/>
              </a:rPr>
            </a:br>
            <a:r>
              <a:rPr lang="en-US" sz="6700" dirty="0" smtClean="0">
                <a:solidFill>
                  <a:schemeClr val="accent2">
                    <a:lumMod val="60000"/>
                    <a:lumOff val="40000"/>
                  </a:schemeClr>
                </a:solidFill>
                <a:latin typeface="Tahoma" pitchFamily="34" charset="0"/>
                <a:ea typeface="Tahoma" pitchFamily="34" charset="0"/>
                <a:cs typeface="Tahoma" pitchFamily="34" charset="0"/>
              </a:rPr>
              <a:t>at home </a:t>
            </a:r>
            <a:r>
              <a:rPr lang="ru-RU" sz="6600" cap="none" dirty="0" smtClean="0">
                <a:ln>
                  <a:noFill/>
                </a:ln>
                <a:solidFill>
                  <a:srgbClr val="C00000"/>
                </a:solidFill>
                <a:effectLst/>
                <a:latin typeface="Tahoma" pitchFamily="34" charset="0"/>
                <a:ea typeface="Tahoma" pitchFamily="34" charset="0"/>
                <a:cs typeface="Tahoma" pitchFamily="34" charset="0"/>
              </a:rPr>
              <a:t/>
            </a:r>
            <a:br>
              <a:rPr lang="ru-RU" sz="6600" cap="none" dirty="0" smtClean="0">
                <a:ln>
                  <a:noFill/>
                </a:ln>
                <a:solidFill>
                  <a:srgbClr val="C00000"/>
                </a:solidFill>
                <a:effectLst/>
                <a:latin typeface="Tahoma" pitchFamily="34" charset="0"/>
                <a:ea typeface="Tahoma" pitchFamily="34" charset="0"/>
                <a:cs typeface="Tahoma" pitchFamily="34" charset="0"/>
              </a:rPr>
            </a:br>
            <a:endParaRPr lang="ru-RU" sz="6600" b="1" dirty="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3059832" y="476672"/>
            <a:ext cx="5544616" cy="2808312"/>
          </a:xfrm>
          <a:solidFill>
            <a:schemeClr val="bg2">
              <a:lumMod val="60000"/>
              <a:lumOff val="40000"/>
            </a:schemeClr>
          </a:solidFill>
        </p:spPr>
        <p:txBody>
          <a:bodyPr>
            <a:noAutofit/>
          </a:bodyPr>
          <a:lstStyle/>
          <a:p>
            <a:r>
              <a:rPr lang="en-US" sz="4000" b="1" dirty="0" smtClean="0">
                <a:solidFill>
                  <a:srgbClr val="FF0000"/>
                </a:solidFill>
                <a:latin typeface="Tahoma" pitchFamily="34" charset="0"/>
                <a:ea typeface="Tahoma" pitchFamily="34" charset="0"/>
                <a:cs typeface="Tahoma" pitchFamily="34" charset="0"/>
              </a:rPr>
              <a:t>FREELANCE ACCOUNTANT &amp; ACCOUNTANT-MOONLIGHTER</a:t>
            </a:r>
            <a:endParaRPr lang="ru-RU" sz="4000" b="1" dirty="0">
              <a:solidFill>
                <a:srgbClr val="FF0000"/>
              </a:solidFill>
              <a:latin typeface="Tahoma" pitchFamily="34" charset="0"/>
              <a:ea typeface="Tahoma" pitchFamily="34" charset="0"/>
              <a:cs typeface="Tahoma" pitchFamily="34" charset="0"/>
            </a:endParaRPr>
          </a:p>
        </p:txBody>
      </p:sp>
      <p:pic>
        <p:nvPicPr>
          <p:cNvPr id="4101" name="Picture 5" descr="1392046514_trudoustroystvo-i-poisk-raboty"/>
          <p:cNvPicPr>
            <a:picLocks noChangeAspect="1" noChangeArrowheads="1"/>
          </p:cNvPicPr>
          <p:nvPr/>
        </p:nvPicPr>
        <p:blipFill>
          <a:blip r:embed="rId2" cstate="print"/>
          <a:srcRect/>
          <a:stretch>
            <a:fillRect/>
          </a:stretch>
        </p:blipFill>
        <p:spPr bwMode="auto">
          <a:xfrm>
            <a:off x="-103628" y="3573016"/>
            <a:ext cx="4335602" cy="2873822"/>
          </a:xfrm>
          <a:prstGeom prst="rect">
            <a:avLst/>
          </a:prstGeom>
          <a:noFill/>
        </p:spPr>
      </p:pic>
      <p:pic>
        <p:nvPicPr>
          <p:cNvPr id="4103" name="Picture 7" descr="working-at-home"/>
          <p:cNvPicPr>
            <a:picLocks noChangeAspect="1" noChangeArrowheads="1"/>
          </p:cNvPicPr>
          <p:nvPr/>
        </p:nvPicPr>
        <p:blipFill>
          <a:blip r:embed="rId3" cstate="print"/>
          <a:srcRect/>
          <a:stretch>
            <a:fillRect/>
          </a:stretch>
        </p:blipFill>
        <p:spPr bwMode="auto">
          <a:xfrm>
            <a:off x="4355976" y="3583608"/>
            <a:ext cx="4708650" cy="2893392"/>
          </a:xfrm>
          <a:prstGeom prst="rect">
            <a:avLst/>
          </a:prstGeom>
          <a:noFill/>
        </p:spPr>
      </p:pic>
      <p:pic>
        <p:nvPicPr>
          <p:cNvPr id="4104" name="Picture 8" descr="2031_picture_of_an_excited_female_throwing_money_in_the_air"/>
          <p:cNvPicPr>
            <a:picLocks noChangeAspect="1" noChangeArrowheads="1"/>
          </p:cNvPicPr>
          <p:nvPr/>
        </p:nvPicPr>
        <p:blipFill>
          <a:blip r:embed="rId4" cstate="print"/>
          <a:srcRect/>
          <a:stretch>
            <a:fillRect/>
          </a:stretch>
        </p:blipFill>
        <p:spPr bwMode="auto">
          <a:xfrm>
            <a:off x="179512" y="548680"/>
            <a:ext cx="2072266" cy="216024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32040" y="260648"/>
            <a:ext cx="3939208" cy="6264696"/>
          </a:xfrm>
        </p:spPr>
        <p:txBody>
          <a:bodyPr>
            <a:normAutofit/>
          </a:bodyPr>
          <a:lstStyle/>
          <a:p>
            <a:pPr algn="ctr">
              <a:buNone/>
            </a:pPr>
            <a:r>
              <a:rPr lang="en-US" sz="4000" b="1" dirty="0" smtClean="0">
                <a:latin typeface="Tahoma" pitchFamily="34" charset="0"/>
                <a:ea typeface="Tahoma" pitchFamily="34" charset="0"/>
                <a:cs typeface="Tahoma" pitchFamily="34" charset="0"/>
              </a:rPr>
              <a:t>Modern accountant – is a sociable, skillful specialist with a substantial knowledge in different spheres</a:t>
            </a:r>
            <a:endParaRPr lang="ru-RU" sz="4000" b="1" dirty="0" smtClean="0">
              <a:latin typeface="Tahoma" pitchFamily="34" charset="0"/>
              <a:ea typeface="Tahoma" pitchFamily="34" charset="0"/>
              <a:cs typeface="Tahoma" pitchFamily="34" charset="0"/>
            </a:endParaRPr>
          </a:p>
          <a:p>
            <a:pPr>
              <a:buNone/>
            </a:pPr>
            <a:endParaRPr lang="ru-RU" dirty="0"/>
          </a:p>
        </p:txBody>
      </p:sp>
      <p:pic>
        <p:nvPicPr>
          <p:cNvPr id="8194" name="Picture 2"/>
          <p:cNvPicPr>
            <a:picLocks noChangeAspect="1" noChangeArrowheads="1"/>
          </p:cNvPicPr>
          <p:nvPr/>
        </p:nvPicPr>
        <p:blipFill>
          <a:blip r:embed="rId2" cstate="print"/>
          <a:srcRect/>
          <a:stretch>
            <a:fillRect/>
          </a:stretch>
        </p:blipFill>
        <p:spPr bwMode="auto">
          <a:xfrm>
            <a:off x="22231" y="0"/>
            <a:ext cx="498181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3528" y="548680"/>
            <a:ext cx="8445624" cy="3103984"/>
          </a:xfrm>
        </p:spPr>
        <p:txBody>
          <a:bodyPr>
            <a:noAutofit/>
          </a:bodyPr>
          <a:lstStyle/>
          <a:p>
            <a:pPr algn="ctr"/>
            <a:r>
              <a:rPr lang="en-US" sz="4000" b="1" dirty="0">
                <a:solidFill>
                  <a:srgbClr val="FFFF00"/>
                </a:solidFill>
                <a:effectLst>
                  <a:outerShdw blurRad="38100" dist="38100" dir="2700000" algn="tl">
                    <a:srgbClr val="C0C0C0"/>
                  </a:outerShdw>
                </a:effectLst>
                <a:latin typeface="Tahoma" pitchFamily="34" charset="0"/>
                <a:ea typeface="Tahoma" pitchFamily="34" charset="0"/>
                <a:cs typeface="Tahoma" pitchFamily="34" charset="0"/>
              </a:rPr>
              <a:t>A freelance accountant</a:t>
            </a:r>
            <a:r>
              <a:rPr lang="en-US" sz="4000" dirty="0">
                <a:solidFill>
                  <a:srgbClr val="FFFF00"/>
                </a:solidFill>
                <a:effectLst>
                  <a:outerShdw blurRad="38100" dist="38100" dir="2700000" algn="tl">
                    <a:srgbClr val="C0C0C0"/>
                  </a:outerShdw>
                </a:effectLst>
                <a:latin typeface="Tahoma" pitchFamily="34" charset="0"/>
                <a:ea typeface="Tahoma" pitchFamily="34" charset="0"/>
                <a:cs typeface="Tahoma" pitchFamily="34" charset="0"/>
              </a:rPr>
              <a:t>, </a:t>
            </a:r>
            <a:r>
              <a:rPr lang="en-US" sz="4000" dirty="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as the name suggests handles the financial accounts </a:t>
            </a:r>
            <a:r>
              <a:rPr lang="en-US" sz="4000" dirty="0" smtClean="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of </a:t>
            </a:r>
            <a:r>
              <a:rPr lang="en-US" sz="4000" dirty="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clients </a:t>
            </a:r>
            <a:r>
              <a:rPr lang="en-US" sz="4000" dirty="0" smtClean="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they work </a:t>
            </a:r>
            <a:r>
              <a:rPr lang="en-US" sz="4000" dirty="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for. Freelance accountants are mostly hired by </a:t>
            </a:r>
            <a:r>
              <a:rPr lang="en-US" sz="4000" dirty="0" smtClean="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small businesses </a:t>
            </a:r>
            <a:r>
              <a:rPr lang="en-US" sz="4000" dirty="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as they </a:t>
            </a:r>
            <a:r>
              <a:rPr lang="en-US" sz="4000" dirty="0" smtClean="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cannot </a:t>
            </a:r>
            <a:r>
              <a:rPr lang="en-US" sz="4000" dirty="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afford to have a salaried </a:t>
            </a:r>
            <a:r>
              <a:rPr lang="en-US" sz="4000" dirty="0" smtClean="0">
                <a:solidFill>
                  <a:schemeClr val="tx1">
                    <a:lumMod val="95000"/>
                  </a:schemeClr>
                </a:solidFill>
                <a:effectLst>
                  <a:outerShdw blurRad="38100" dist="38100" dir="2700000" algn="tl">
                    <a:srgbClr val="C0C0C0"/>
                  </a:outerShdw>
                </a:effectLst>
                <a:latin typeface="Tahoma" pitchFamily="34" charset="0"/>
                <a:ea typeface="Tahoma" pitchFamily="34" charset="0"/>
                <a:cs typeface="Tahoma" pitchFamily="34" charset="0"/>
              </a:rPr>
              <a:t>accountant</a:t>
            </a:r>
            <a:endParaRPr lang="ru-RU" sz="4000" dirty="0">
              <a:solidFill>
                <a:schemeClr val="tx1">
                  <a:lumMod val="95000"/>
                </a:schemeClr>
              </a:solidFill>
              <a:latin typeface="Tahoma" pitchFamily="34" charset="0"/>
              <a:ea typeface="Tahoma" pitchFamily="34" charset="0"/>
              <a:cs typeface="Tahoma" pitchFamily="34" charset="0"/>
            </a:endParaRPr>
          </a:p>
        </p:txBody>
      </p:sp>
      <p:pic>
        <p:nvPicPr>
          <p:cNvPr id="5124" name="Picture 4" descr="91213489_4449415_3_3_"/>
          <p:cNvPicPr>
            <a:picLocks noChangeAspect="1" noChangeArrowheads="1"/>
          </p:cNvPicPr>
          <p:nvPr/>
        </p:nvPicPr>
        <p:blipFill>
          <a:blip r:embed="rId2" cstate="print"/>
          <a:srcRect/>
          <a:stretch>
            <a:fillRect/>
          </a:stretch>
        </p:blipFill>
        <p:spPr bwMode="auto">
          <a:xfrm>
            <a:off x="533400" y="4419600"/>
            <a:ext cx="2819400" cy="2209800"/>
          </a:xfrm>
          <a:prstGeom prst="rect">
            <a:avLst/>
          </a:prstGeom>
          <a:noFill/>
        </p:spPr>
      </p:pic>
      <p:pic>
        <p:nvPicPr>
          <p:cNvPr id="5125" name="Picture 5" descr="consult"/>
          <p:cNvPicPr>
            <a:picLocks noChangeAspect="1" noChangeArrowheads="1"/>
          </p:cNvPicPr>
          <p:nvPr/>
        </p:nvPicPr>
        <p:blipFill>
          <a:blip r:embed="rId3" cstate="print"/>
          <a:srcRect/>
          <a:stretch>
            <a:fillRect/>
          </a:stretch>
        </p:blipFill>
        <p:spPr bwMode="auto">
          <a:xfrm>
            <a:off x="5334000" y="4572000"/>
            <a:ext cx="3352800" cy="192722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Autofit/>
          </a:bodyPr>
          <a:lstStyle/>
          <a:p>
            <a:pPr>
              <a:lnSpc>
                <a:spcPct val="90000"/>
              </a:lnSpc>
              <a:buFontTx/>
              <a:buNone/>
            </a:pPr>
            <a:endParaRPr lang="en-US" sz="2400" b="1" dirty="0" smtClean="0">
              <a:latin typeface="Tahoma" pitchFamily="34" charset="0"/>
              <a:ea typeface="Tahoma" pitchFamily="34" charset="0"/>
              <a:cs typeface="Tahoma" pitchFamily="34" charset="0"/>
            </a:endParaRPr>
          </a:p>
          <a:p>
            <a:pPr algn="ctr">
              <a:lnSpc>
                <a:spcPct val="90000"/>
              </a:lnSpc>
              <a:buFontTx/>
              <a:buNone/>
            </a:pPr>
            <a:endParaRPr lang="en-US" sz="3600" b="1" dirty="0" smtClean="0">
              <a:solidFill>
                <a:srgbClr val="FF0000"/>
              </a:solidFill>
              <a:latin typeface="Tahoma" pitchFamily="34" charset="0"/>
              <a:ea typeface="Tahoma" pitchFamily="34" charset="0"/>
              <a:cs typeface="Tahoma" pitchFamily="34" charset="0"/>
            </a:endParaRPr>
          </a:p>
          <a:p>
            <a:pPr algn="ctr">
              <a:lnSpc>
                <a:spcPct val="90000"/>
              </a:lnSpc>
              <a:buFontTx/>
              <a:buNone/>
            </a:pPr>
            <a:r>
              <a:rPr lang="en-US" sz="3600" b="1" dirty="0" smtClean="0">
                <a:solidFill>
                  <a:srgbClr val="FF0000"/>
                </a:solidFill>
                <a:latin typeface="Tahoma" pitchFamily="34" charset="0"/>
                <a:ea typeface="Tahoma" pitchFamily="34" charset="0"/>
                <a:cs typeface="Tahoma" pitchFamily="34" charset="0"/>
              </a:rPr>
              <a:t>                      </a:t>
            </a:r>
            <a:r>
              <a:rPr lang="en-US" sz="4000" b="1" dirty="0" smtClean="0">
                <a:latin typeface="Tahoma" pitchFamily="34" charset="0"/>
                <a:ea typeface="Tahoma" pitchFamily="34" charset="0"/>
                <a:cs typeface="Tahoma" pitchFamily="34" charset="0"/>
              </a:rPr>
              <a:t>WHY WORK FREELANCE?</a:t>
            </a:r>
          </a:p>
          <a:p>
            <a:pPr algn="ctr">
              <a:lnSpc>
                <a:spcPct val="90000"/>
              </a:lnSpc>
              <a:buFontTx/>
              <a:buNone/>
            </a:pPr>
            <a:endParaRPr lang="en-US" sz="3600" dirty="0" smtClean="0">
              <a:solidFill>
                <a:srgbClr val="FF0000"/>
              </a:solidFill>
              <a:latin typeface="Tahoma" pitchFamily="34" charset="0"/>
              <a:ea typeface="Tahoma" pitchFamily="34" charset="0"/>
              <a:cs typeface="Tahoma" pitchFamily="34" charset="0"/>
            </a:endParaRPr>
          </a:p>
          <a:p>
            <a:pPr marL="0" indent="360000" algn="ctr">
              <a:spcBef>
                <a:spcPts val="0"/>
              </a:spcBef>
              <a:buFontTx/>
              <a:buNone/>
            </a:pPr>
            <a:r>
              <a:rPr lang="en-US" sz="3600" b="1" dirty="0" smtClean="0">
                <a:solidFill>
                  <a:srgbClr val="FFC000"/>
                </a:solidFill>
                <a:latin typeface="Tahoma" pitchFamily="34" charset="0"/>
                <a:ea typeface="Tahoma" pitchFamily="34" charset="0"/>
                <a:cs typeface="Tahoma" pitchFamily="34" charset="0"/>
              </a:rPr>
              <a:t>In recent years, with the development in remote working technology and in the use of the Internet,</a:t>
            </a:r>
            <a:r>
              <a:rPr lang="ru-RU" sz="3600" b="1" dirty="0" smtClean="0">
                <a:solidFill>
                  <a:srgbClr val="FFC000"/>
                </a:solidFill>
                <a:latin typeface="Tahoma" pitchFamily="34" charset="0"/>
                <a:ea typeface="Tahoma" pitchFamily="34" charset="0"/>
                <a:cs typeface="Tahoma" pitchFamily="34" charset="0"/>
              </a:rPr>
              <a:t> </a:t>
            </a:r>
            <a:r>
              <a:rPr lang="en-US" sz="3600" b="1" dirty="0" smtClean="0">
                <a:solidFill>
                  <a:srgbClr val="FFC000"/>
                </a:solidFill>
                <a:latin typeface="Tahoma" pitchFamily="34" charset="0"/>
                <a:ea typeface="Tahoma" pitchFamily="34" charset="0"/>
                <a:cs typeface="Tahoma" pitchFamily="34" charset="0"/>
              </a:rPr>
              <a:t>it is</a:t>
            </a:r>
            <a:r>
              <a:rPr lang="ru-RU" sz="3600" b="1" dirty="0" smtClean="0">
                <a:solidFill>
                  <a:srgbClr val="FFC000"/>
                </a:solidFill>
                <a:latin typeface="Tahoma" pitchFamily="34" charset="0"/>
                <a:ea typeface="Tahoma" pitchFamily="34" charset="0"/>
                <a:cs typeface="Tahoma" pitchFamily="34" charset="0"/>
              </a:rPr>
              <a:t> </a:t>
            </a:r>
            <a:r>
              <a:rPr lang="en-US" sz="3600" b="1" dirty="0" smtClean="0">
                <a:solidFill>
                  <a:srgbClr val="FFC000"/>
                </a:solidFill>
                <a:latin typeface="Tahoma" pitchFamily="34" charset="0"/>
                <a:ea typeface="Tahoma" pitchFamily="34" charset="0"/>
                <a:cs typeface="Tahoma" pitchFamily="34" charset="0"/>
              </a:rPr>
              <a:t>now far easier to work ‘virtually’ for a number of different clients than it would have been even five</a:t>
            </a:r>
            <a:r>
              <a:rPr lang="ru-RU" sz="3600" b="1" dirty="0" smtClean="0">
                <a:solidFill>
                  <a:srgbClr val="FFC000"/>
                </a:solidFill>
                <a:latin typeface="Tahoma" pitchFamily="34" charset="0"/>
                <a:ea typeface="Tahoma" pitchFamily="34" charset="0"/>
                <a:cs typeface="Tahoma" pitchFamily="34" charset="0"/>
              </a:rPr>
              <a:t> </a:t>
            </a:r>
            <a:r>
              <a:rPr lang="en-US" sz="3600" b="1" dirty="0" smtClean="0">
                <a:solidFill>
                  <a:srgbClr val="FFC000"/>
                </a:solidFill>
                <a:latin typeface="Tahoma" pitchFamily="34" charset="0"/>
                <a:ea typeface="Tahoma" pitchFamily="34" charset="0"/>
                <a:cs typeface="Tahoma" pitchFamily="34" charset="0"/>
              </a:rPr>
              <a:t>years ago</a:t>
            </a:r>
          </a:p>
          <a:p>
            <a:pPr>
              <a:buNone/>
            </a:pPr>
            <a:endParaRPr lang="ru-RU" sz="2400" dirty="0">
              <a:latin typeface="Tahoma" pitchFamily="34" charset="0"/>
              <a:ea typeface="Tahoma" pitchFamily="34" charset="0"/>
              <a:cs typeface="Tahoma" pitchFamily="34" charset="0"/>
            </a:endParaRPr>
          </a:p>
        </p:txBody>
      </p:sp>
      <p:pic>
        <p:nvPicPr>
          <p:cNvPr id="4098" name="Picture 2"/>
          <p:cNvPicPr>
            <a:picLocks noChangeAspect="1" noChangeArrowheads="1"/>
          </p:cNvPicPr>
          <p:nvPr/>
        </p:nvPicPr>
        <p:blipFill>
          <a:blip r:embed="rId2" cstate="print"/>
          <a:srcRect/>
          <a:stretch>
            <a:fillRect/>
          </a:stretch>
        </p:blipFill>
        <p:spPr bwMode="auto">
          <a:xfrm>
            <a:off x="395536" y="188640"/>
            <a:ext cx="2634779" cy="23042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332656"/>
            <a:ext cx="9144000" cy="6525344"/>
          </a:xfrm>
        </p:spPr>
        <p:txBody>
          <a:bodyPr>
            <a:normAutofit/>
          </a:bodyPr>
          <a:lstStyle/>
          <a:p>
            <a:pPr algn="ctr">
              <a:lnSpc>
                <a:spcPct val="90000"/>
              </a:lnSpc>
              <a:buFontTx/>
              <a:buNone/>
            </a:pPr>
            <a:r>
              <a:rPr lang="en-US" sz="4400" b="1" dirty="0" smtClean="0">
                <a:solidFill>
                  <a:schemeClr val="tx1">
                    <a:lumMod val="95000"/>
                  </a:schemeClr>
                </a:solidFill>
                <a:latin typeface="Tahoma" pitchFamily="34" charset="0"/>
                <a:ea typeface="Tahoma" pitchFamily="34" charset="0"/>
                <a:cs typeface="Tahoma" pitchFamily="34" charset="0"/>
              </a:rPr>
              <a:t>There are many reasons why people choose to work freelance:</a:t>
            </a:r>
            <a:endParaRPr lang="uk-UA" sz="4400" b="1" dirty="0" smtClean="0">
              <a:solidFill>
                <a:schemeClr val="tx1">
                  <a:lumMod val="95000"/>
                </a:schemeClr>
              </a:solidFill>
              <a:latin typeface="Tahoma" pitchFamily="34" charset="0"/>
              <a:ea typeface="Tahoma" pitchFamily="34" charset="0"/>
              <a:cs typeface="Tahoma" pitchFamily="34" charset="0"/>
            </a:endParaRPr>
          </a:p>
          <a:p>
            <a:pPr algn="ctr">
              <a:lnSpc>
                <a:spcPct val="90000"/>
              </a:lnSpc>
              <a:buNone/>
            </a:pPr>
            <a:r>
              <a:rPr lang="uk-UA" sz="3200" b="1" dirty="0" smtClean="0">
                <a:solidFill>
                  <a:srgbClr val="FFC000"/>
                </a:solidFill>
                <a:latin typeface="Tahoma" pitchFamily="34" charset="0"/>
                <a:ea typeface="Tahoma" pitchFamily="34" charset="0"/>
                <a:cs typeface="Tahoma" pitchFamily="34" charset="0"/>
              </a:rPr>
              <a:t>1)</a:t>
            </a:r>
            <a:r>
              <a:rPr lang="en-US" sz="3200" b="1" dirty="0" smtClean="0">
                <a:solidFill>
                  <a:srgbClr val="FFC000"/>
                </a:solidFill>
                <a:latin typeface="Tahoma" pitchFamily="34" charset="0"/>
                <a:ea typeface="Tahoma" pitchFamily="34" charset="0"/>
                <a:cs typeface="Tahoma" pitchFamily="34" charset="0"/>
              </a:rPr>
              <a:t>As a freelancer you have the option to take on as many clients, and as many projects as you like – with total flexibility in your business structure. </a:t>
            </a:r>
            <a:endParaRPr lang="uk-UA" sz="3200" b="1" dirty="0" smtClean="0">
              <a:solidFill>
                <a:srgbClr val="FFC000"/>
              </a:solidFill>
              <a:latin typeface="Tahoma" pitchFamily="34" charset="0"/>
              <a:ea typeface="Tahoma" pitchFamily="34" charset="0"/>
              <a:cs typeface="Tahoma" pitchFamily="34" charset="0"/>
            </a:endParaRPr>
          </a:p>
          <a:p>
            <a:pPr algn="ctr">
              <a:lnSpc>
                <a:spcPct val="90000"/>
              </a:lnSpc>
              <a:buNone/>
            </a:pPr>
            <a:r>
              <a:rPr lang="uk-UA" sz="3200" b="1" dirty="0" smtClean="0">
                <a:solidFill>
                  <a:srgbClr val="FFC000"/>
                </a:solidFill>
                <a:latin typeface="Tahoma" pitchFamily="34" charset="0"/>
                <a:ea typeface="Tahoma" pitchFamily="34" charset="0"/>
                <a:cs typeface="Tahoma" pitchFamily="34" charset="0"/>
              </a:rPr>
              <a:t>2)</a:t>
            </a:r>
            <a:r>
              <a:rPr lang="en-US" sz="3200" b="1" dirty="0" smtClean="0">
                <a:solidFill>
                  <a:srgbClr val="FFC000"/>
                </a:solidFill>
                <a:latin typeface="Tahoma" pitchFamily="34" charset="0"/>
                <a:ea typeface="Tahoma" pitchFamily="34" charset="0"/>
                <a:cs typeface="Tahoma" pitchFamily="34" charset="0"/>
              </a:rPr>
              <a:t>As well as being able to work very flexibly, freelancers also have the ability to command much higher hourly rates of pay than permanent employees – especially if they are prepared to pout in</a:t>
            </a:r>
            <a:r>
              <a:rPr lang="ru-RU" sz="3200" b="1" dirty="0" smtClean="0">
                <a:solidFill>
                  <a:srgbClr val="FFC000"/>
                </a:solidFill>
                <a:latin typeface="Tahoma" pitchFamily="34" charset="0"/>
                <a:ea typeface="Tahoma" pitchFamily="34" charset="0"/>
                <a:cs typeface="Tahoma" pitchFamily="34" charset="0"/>
              </a:rPr>
              <a:t> </a:t>
            </a:r>
            <a:r>
              <a:rPr lang="en-US" sz="3200" b="1" dirty="0" smtClean="0">
                <a:solidFill>
                  <a:srgbClr val="FFC000"/>
                </a:solidFill>
                <a:latin typeface="Tahoma" pitchFamily="34" charset="0"/>
                <a:ea typeface="Tahoma" pitchFamily="34" charset="0"/>
                <a:cs typeface="Tahoma" pitchFamily="34" charset="0"/>
              </a:rPr>
              <a:t>the extra hours. </a:t>
            </a:r>
            <a:endParaRPr lang="ru-RU" sz="3200" b="1" dirty="0" smtClean="0">
              <a:solidFill>
                <a:srgbClr val="FFC000"/>
              </a:solidFill>
              <a:latin typeface="Tahoma" pitchFamily="34" charset="0"/>
              <a:ea typeface="Tahoma" pitchFamily="34" charset="0"/>
              <a:cs typeface="Tahoma" pitchFamily="34" charset="0"/>
            </a:endParaRPr>
          </a:p>
          <a:p>
            <a:pPr>
              <a:buNone/>
            </a:pPr>
            <a:endParaRPr lang="ru-RU"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7544" y="0"/>
            <a:ext cx="7467600" cy="1143000"/>
          </a:xfrm>
        </p:spPr>
        <p:txBody>
          <a:bodyPr/>
          <a:lstStyle/>
          <a:p>
            <a:pPr algn="ctr"/>
            <a:r>
              <a:rPr lang="en-US" b="1" dirty="0">
                <a:latin typeface="Tahoma" pitchFamily="34" charset="0"/>
                <a:ea typeface="Tahoma" pitchFamily="34" charset="0"/>
                <a:cs typeface="Tahoma" pitchFamily="34" charset="0"/>
              </a:rPr>
              <a:t>Nature of work</a:t>
            </a:r>
            <a:r>
              <a:rPr lang="en-US" dirty="0">
                <a:latin typeface="Tahoma" pitchFamily="34" charset="0"/>
                <a:ea typeface="Tahoma" pitchFamily="34" charset="0"/>
                <a:cs typeface="Tahoma" pitchFamily="34" charset="0"/>
              </a:rPr>
              <a:t> </a:t>
            </a:r>
            <a:endParaRPr lang="ru-RU" dirty="0">
              <a:latin typeface="Tahoma" pitchFamily="34" charset="0"/>
              <a:ea typeface="Tahoma" pitchFamily="34" charset="0"/>
              <a:cs typeface="Tahoma" pitchFamily="34" charset="0"/>
            </a:endParaRPr>
          </a:p>
        </p:txBody>
      </p:sp>
      <p:sp>
        <p:nvSpPr>
          <p:cNvPr id="6147" name="Rectangle 3"/>
          <p:cNvSpPr>
            <a:spLocks noGrp="1" noChangeArrowheads="1"/>
          </p:cNvSpPr>
          <p:nvPr>
            <p:ph idx="1"/>
          </p:nvPr>
        </p:nvSpPr>
        <p:spPr>
          <a:xfrm>
            <a:off x="467544" y="1052736"/>
            <a:ext cx="7467600" cy="4525963"/>
          </a:xfrm>
        </p:spPr>
        <p:txBody>
          <a:bodyPr>
            <a:normAutofit/>
          </a:bodyPr>
          <a:lstStyle/>
          <a:p>
            <a:pPr algn="ctr">
              <a:buFontTx/>
              <a:buNone/>
            </a:pPr>
            <a:r>
              <a:rPr lang="en-US" sz="2800" b="1" dirty="0">
                <a:solidFill>
                  <a:srgbClr val="FFC000"/>
                </a:solidFill>
                <a:latin typeface="Tahoma" pitchFamily="34" charset="0"/>
                <a:ea typeface="Tahoma" pitchFamily="34" charset="0"/>
                <a:cs typeface="Tahoma" pitchFamily="34" charset="0"/>
              </a:rPr>
              <a:t>As a freelance accountant you are never restricted to work for only companies within your locality, city or even country. With flexible working hours you will get an opportunity to provide your services to clients around the </a:t>
            </a:r>
            <a:r>
              <a:rPr lang="en-US" sz="2800" b="1" dirty="0" smtClean="0">
                <a:solidFill>
                  <a:srgbClr val="FFC000"/>
                </a:solidFill>
                <a:latin typeface="Tahoma" pitchFamily="34" charset="0"/>
                <a:ea typeface="Tahoma" pitchFamily="34" charset="0"/>
                <a:cs typeface="Tahoma" pitchFamily="34" charset="0"/>
              </a:rPr>
              <a:t>globe</a:t>
            </a:r>
            <a:endParaRPr lang="ru-RU" sz="2800" b="1" dirty="0">
              <a:solidFill>
                <a:srgbClr val="FFC000"/>
              </a:solidFill>
              <a:latin typeface="Tahoma" pitchFamily="34" charset="0"/>
              <a:ea typeface="Tahoma" pitchFamily="34" charset="0"/>
              <a:cs typeface="Tahoma" pitchFamily="34" charset="0"/>
            </a:endParaRPr>
          </a:p>
        </p:txBody>
      </p:sp>
      <p:pic>
        <p:nvPicPr>
          <p:cNvPr id="6148" name="Picture 4" descr="112324206_0_9fba6_61c0708_L"/>
          <p:cNvPicPr>
            <a:picLocks noChangeAspect="1" noChangeArrowheads="1"/>
          </p:cNvPicPr>
          <p:nvPr/>
        </p:nvPicPr>
        <p:blipFill>
          <a:blip r:embed="rId2" cstate="print"/>
          <a:srcRect/>
          <a:stretch>
            <a:fillRect/>
          </a:stretch>
        </p:blipFill>
        <p:spPr bwMode="auto">
          <a:xfrm>
            <a:off x="1547664" y="4293096"/>
            <a:ext cx="6391638" cy="2304256"/>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115616" y="260648"/>
            <a:ext cx="7467600" cy="1143000"/>
          </a:xfrm>
        </p:spPr>
        <p:txBody>
          <a:bodyPr>
            <a:normAutofit fontScale="90000"/>
          </a:bodyPr>
          <a:lstStyle/>
          <a:p>
            <a:pPr algn="ctr"/>
            <a:r>
              <a:rPr lang="en-US" sz="4000" b="1" dirty="0">
                <a:latin typeface="Tahoma" pitchFamily="34" charset="0"/>
                <a:ea typeface="Tahoma" pitchFamily="34" charset="0"/>
                <a:cs typeface="Tahoma" pitchFamily="34" charset="0"/>
              </a:rPr>
              <a:t>As a freelance accountant your regular tasks include:</a:t>
            </a:r>
            <a:endParaRPr lang="ru-RU" sz="4000" b="1" dirty="0">
              <a:latin typeface="Tahoma" pitchFamily="34" charset="0"/>
              <a:ea typeface="Tahoma" pitchFamily="34" charset="0"/>
              <a:cs typeface="Tahoma" pitchFamily="34" charset="0"/>
            </a:endParaRPr>
          </a:p>
        </p:txBody>
      </p:sp>
      <p:sp>
        <p:nvSpPr>
          <p:cNvPr id="7171" name="Rectangle 3"/>
          <p:cNvSpPr>
            <a:spLocks noGrp="1" noChangeArrowheads="1"/>
          </p:cNvSpPr>
          <p:nvPr>
            <p:ph idx="1"/>
          </p:nvPr>
        </p:nvSpPr>
        <p:spPr>
          <a:xfrm>
            <a:off x="539552" y="1340768"/>
            <a:ext cx="8604448" cy="5257800"/>
          </a:xfrm>
          <a:solidFill>
            <a:schemeClr val="bg2">
              <a:lumMod val="75000"/>
            </a:schemeClr>
          </a:solidFill>
        </p:spPr>
        <p:txBody>
          <a:bodyPr>
            <a:noAutofit/>
          </a:bodyPr>
          <a:lstStyle/>
          <a:p>
            <a:pPr>
              <a:lnSpc>
                <a:spcPct val="90000"/>
              </a:lnSpc>
              <a:buNone/>
            </a:pPr>
            <a:r>
              <a:rPr lang="en-US" sz="2700" b="1" dirty="0">
                <a:solidFill>
                  <a:srgbClr val="FFC000"/>
                </a:solidFill>
                <a:latin typeface="Tahoma" pitchFamily="34" charset="0"/>
                <a:ea typeface="Tahoma" pitchFamily="34" charset="0"/>
                <a:cs typeface="Tahoma" pitchFamily="34" charset="0"/>
              </a:rPr>
              <a:t>1)Recording and saving data related to profits, </a:t>
            </a:r>
            <a:r>
              <a:rPr lang="en-US" sz="2700" b="1" dirty="0" smtClean="0">
                <a:solidFill>
                  <a:srgbClr val="FFC000"/>
                </a:solidFill>
                <a:latin typeface="Tahoma" pitchFamily="34" charset="0"/>
                <a:ea typeface="Tahoma" pitchFamily="34" charset="0"/>
                <a:cs typeface="Tahoma" pitchFamily="34" charset="0"/>
              </a:rPr>
              <a:t>loss, pending </a:t>
            </a:r>
            <a:r>
              <a:rPr lang="en-US" sz="2700" b="1" dirty="0">
                <a:solidFill>
                  <a:srgbClr val="FFC000"/>
                </a:solidFill>
                <a:latin typeface="Tahoma" pitchFamily="34" charset="0"/>
                <a:ea typeface="Tahoma" pitchFamily="34" charset="0"/>
                <a:cs typeface="Tahoma" pitchFamily="34" charset="0"/>
              </a:rPr>
              <a:t>bills, tax, sales and other similar transactions </a:t>
            </a:r>
            <a:r>
              <a:rPr lang="en-US" sz="2700" b="1" dirty="0" smtClean="0">
                <a:solidFill>
                  <a:srgbClr val="FFC000"/>
                </a:solidFill>
                <a:latin typeface="Tahoma" pitchFamily="34" charset="0"/>
                <a:ea typeface="Tahoma" pitchFamily="34" charset="0"/>
                <a:cs typeface="Tahoma" pitchFamily="34" charset="0"/>
              </a:rPr>
              <a:t>from time </a:t>
            </a:r>
            <a:r>
              <a:rPr lang="en-US" sz="2700" b="1" dirty="0">
                <a:solidFill>
                  <a:srgbClr val="FFC000"/>
                </a:solidFill>
                <a:latin typeface="Tahoma" pitchFamily="34" charset="0"/>
                <a:ea typeface="Tahoma" pitchFamily="34" charset="0"/>
                <a:cs typeface="Tahoma" pitchFamily="34" charset="0"/>
              </a:rPr>
              <a:t>to </a:t>
            </a:r>
            <a:r>
              <a:rPr lang="en-US" sz="2700" b="1" dirty="0" smtClean="0">
                <a:solidFill>
                  <a:srgbClr val="FFC000"/>
                </a:solidFill>
                <a:latin typeface="Tahoma" pitchFamily="34" charset="0"/>
                <a:ea typeface="Tahoma" pitchFamily="34" charset="0"/>
                <a:cs typeface="Tahoma" pitchFamily="34" charset="0"/>
              </a:rPr>
              <a:t>time </a:t>
            </a:r>
            <a:endParaRPr lang="en-US" sz="2700" b="1" dirty="0">
              <a:solidFill>
                <a:srgbClr val="FFC000"/>
              </a:solidFill>
              <a:latin typeface="Tahoma" pitchFamily="34" charset="0"/>
              <a:ea typeface="Tahoma" pitchFamily="34" charset="0"/>
              <a:cs typeface="Tahoma" pitchFamily="34" charset="0"/>
            </a:endParaRPr>
          </a:p>
          <a:p>
            <a:pPr>
              <a:lnSpc>
                <a:spcPct val="90000"/>
              </a:lnSpc>
              <a:buNone/>
            </a:pPr>
            <a:r>
              <a:rPr lang="en-US" sz="2700" b="1" dirty="0">
                <a:solidFill>
                  <a:srgbClr val="FFC000"/>
                </a:solidFill>
                <a:latin typeface="Tahoma" pitchFamily="34" charset="0"/>
                <a:ea typeface="Tahoma" pitchFamily="34" charset="0"/>
                <a:cs typeface="Tahoma" pitchFamily="34" charset="0"/>
              </a:rPr>
              <a:t>2)Tallying the accounts on a daily, weekly or </a:t>
            </a:r>
            <a:r>
              <a:rPr lang="en-US" sz="2700" b="1" dirty="0" smtClean="0">
                <a:solidFill>
                  <a:srgbClr val="FFC000"/>
                </a:solidFill>
                <a:latin typeface="Tahoma" pitchFamily="34" charset="0"/>
                <a:ea typeface="Tahoma" pitchFamily="34" charset="0"/>
                <a:cs typeface="Tahoma" pitchFamily="34" charset="0"/>
              </a:rPr>
              <a:t>monthly basis </a:t>
            </a:r>
            <a:endParaRPr lang="en-US" sz="2700" b="1" dirty="0">
              <a:solidFill>
                <a:srgbClr val="FFC000"/>
              </a:solidFill>
              <a:latin typeface="Tahoma" pitchFamily="34" charset="0"/>
              <a:ea typeface="Tahoma" pitchFamily="34" charset="0"/>
              <a:cs typeface="Tahoma" pitchFamily="34" charset="0"/>
            </a:endParaRPr>
          </a:p>
          <a:p>
            <a:pPr>
              <a:lnSpc>
                <a:spcPct val="90000"/>
              </a:lnSpc>
              <a:buNone/>
            </a:pPr>
            <a:r>
              <a:rPr lang="en-US" sz="2700" b="1" dirty="0">
                <a:solidFill>
                  <a:srgbClr val="FFC000"/>
                </a:solidFill>
                <a:latin typeface="Tahoma" pitchFamily="34" charset="0"/>
                <a:ea typeface="Tahoma" pitchFamily="34" charset="0"/>
                <a:cs typeface="Tahoma" pitchFamily="34" charset="0"/>
              </a:rPr>
              <a:t>3)Calculating details about tax returns and conveying </a:t>
            </a:r>
            <a:r>
              <a:rPr lang="en-US" sz="2700" b="1" dirty="0" smtClean="0">
                <a:solidFill>
                  <a:srgbClr val="FFC000"/>
                </a:solidFill>
                <a:latin typeface="Tahoma" pitchFamily="34" charset="0"/>
                <a:ea typeface="Tahoma" pitchFamily="34" charset="0"/>
                <a:cs typeface="Tahoma" pitchFamily="34" charset="0"/>
              </a:rPr>
              <a:t>the same </a:t>
            </a:r>
            <a:r>
              <a:rPr lang="en-US" sz="2700" b="1" dirty="0">
                <a:solidFill>
                  <a:srgbClr val="FFC000"/>
                </a:solidFill>
                <a:latin typeface="Tahoma" pitchFamily="34" charset="0"/>
                <a:ea typeface="Tahoma" pitchFamily="34" charset="0"/>
                <a:cs typeface="Tahoma" pitchFamily="34" charset="0"/>
              </a:rPr>
              <a:t>to the </a:t>
            </a:r>
            <a:r>
              <a:rPr lang="en-US" sz="2700" b="1" dirty="0" smtClean="0">
                <a:solidFill>
                  <a:srgbClr val="FFC000"/>
                </a:solidFill>
                <a:latin typeface="Tahoma" pitchFamily="34" charset="0"/>
                <a:ea typeface="Tahoma" pitchFamily="34" charset="0"/>
                <a:cs typeface="Tahoma" pitchFamily="34" charset="0"/>
              </a:rPr>
              <a:t>client</a:t>
            </a:r>
            <a:endParaRPr lang="en-US" sz="2700" b="1" dirty="0">
              <a:solidFill>
                <a:srgbClr val="FFC000"/>
              </a:solidFill>
              <a:latin typeface="Tahoma" pitchFamily="34" charset="0"/>
              <a:ea typeface="Tahoma" pitchFamily="34" charset="0"/>
              <a:cs typeface="Tahoma" pitchFamily="34" charset="0"/>
            </a:endParaRPr>
          </a:p>
          <a:p>
            <a:pPr>
              <a:lnSpc>
                <a:spcPct val="90000"/>
              </a:lnSpc>
              <a:buNone/>
            </a:pPr>
            <a:r>
              <a:rPr lang="en-US" sz="2700" b="1" dirty="0">
                <a:solidFill>
                  <a:srgbClr val="FFC000"/>
                </a:solidFill>
                <a:latin typeface="Tahoma" pitchFamily="34" charset="0"/>
                <a:ea typeface="Tahoma" pitchFamily="34" charset="0"/>
                <a:cs typeface="Tahoma" pitchFamily="34" charset="0"/>
              </a:rPr>
              <a:t>4)Drafting financial statements whenever asked </a:t>
            </a:r>
            <a:r>
              <a:rPr lang="en-US" sz="2700" b="1" dirty="0" smtClean="0">
                <a:solidFill>
                  <a:srgbClr val="FFC000"/>
                </a:solidFill>
                <a:latin typeface="Tahoma" pitchFamily="34" charset="0"/>
                <a:ea typeface="Tahoma" pitchFamily="34" charset="0"/>
                <a:cs typeface="Tahoma" pitchFamily="34" charset="0"/>
              </a:rPr>
              <a:t>to</a:t>
            </a:r>
            <a:endParaRPr lang="en-US" sz="2700" b="1" dirty="0">
              <a:solidFill>
                <a:srgbClr val="FFC000"/>
              </a:solidFill>
              <a:latin typeface="Tahoma" pitchFamily="34" charset="0"/>
              <a:ea typeface="Tahoma" pitchFamily="34" charset="0"/>
              <a:cs typeface="Tahoma" pitchFamily="34" charset="0"/>
            </a:endParaRPr>
          </a:p>
          <a:p>
            <a:pPr>
              <a:lnSpc>
                <a:spcPct val="90000"/>
              </a:lnSpc>
              <a:buNone/>
            </a:pPr>
            <a:r>
              <a:rPr lang="en-US" sz="2700" b="1" dirty="0">
                <a:solidFill>
                  <a:srgbClr val="FFC000"/>
                </a:solidFill>
                <a:latin typeface="Tahoma" pitchFamily="34" charset="0"/>
                <a:ea typeface="Tahoma" pitchFamily="34" charset="0"/>
                <a:cs typeface="Tahoma" pitchFamily="34" charset="0"/>
              </a:rPr>
              <a:t>5)Ensuring all financial laws practiced by the company </a:t>
            </a:r>
            <a:r>
              <a:rPr lang="en-US" sz="2700" b="1" dirty="0" smtClean="0">
                <a:solidFill>
                  <a:srgbClr val="FFC000"/>
                </a:solidFill>
                <a:latin typeface="Tahoma" pitchFamily="34" charset="0"/>
                <a:ea typeface="Tahoma" pitchFamily="34" charset="0"/>
                <a:cs typeface="Tahoma" pitchFamily="34" charset="0"/>
              </a:rPr>
              <a:t>are legal </a:t>
            </a:r>
            <a:endParaRPr lang="en-US" sz="2700" b="1" dirty="0">
              <a:solidFill>
                <a:srgbClr val="FFC000"/>
              </a:solidFill>
              <a:latin typeface="Tahoma" pitchFamily="34" charset="0"/>
              <a:ea typeface="Tahoma" pitchFamily="34" charset="0"/>
              <a:cs typeface="Tahoma" pitchFamily="34" charset="0"/>
            </a:endParaRPr>
          </a:p>
          <a:p>
            <a:pPr>
              <a:lnSpc>
                <a:spcPct val="90000"/>
              </a:lnSpc>
              <a:buNone/>
            </a:pPr>
            <a:r>
              <a:rPr lang="en-US" sz="2700" b="1" dirty="0">
                <a:solidFill>
                  <a:srgbClr val="FFC000"/>
                </a:solidFill>
                <a:latin typeface="Tahoma" pitchFamily="34" charset="0"/>
                <a:ea typeface="Tahoma" pitchFamily="34" charset="0"/>
                <a:cs typeface="Tahoma" pitchFamily="34" charset="0"/>
              </a:rPr>
              <a:t>6)Taking care of the administrative tasks of your </a:t>
            </a:r>
            <a:r>
              <a:rPr lang="en-US" sz="2700" b="1" dirty="0" smtClean="0">
                <a:solidFill>
                  <a:srgbClr val="FFC000"/>
                </a:solidFill>
                <a:latin typeface="Tahoma" pitchFamily="34" charset="0"/>
                <a:ea typeface="Tahoma" pitchFamily="34" charset="0"/>
                <a:cs typeface="Tahoma" pitchFamily="34" charset="0"/>
              </a:rPr>
              <a:t>own business</a:t>
            </a:r>
            <a:endParaRPr lang="ru-RU" sz="2700" b="1" dirty="0">
              <a:solidFill>
                <a:srgbClr val="FFC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99592" y="260648"/>
            <a:ext cx="7467600" cy="1143000"/>
          </a:xfrm>
        </p:spPr>
        <p:txBody>
          <a:bodyPr>
            <a:normAutofit fontScale="90000"/>
          </a:bodyPr>
          <a:lstStyle/>
          <a:p>
            <a:pPr algn="ctr"/>
            <a:r>
              <a:rPr lang="en-US" sz="4000" b="1" dirty="0">
                <a:latin typeface="Tahoma" pitchFamily="34" charset="0"/>
                <a:ea typeface="Tahoma" pitchFamily="34" charset="0"/>
                <a:cs typeface="Tahoma" pitchFamily="34" charset="0"/>
              </a:rPr>
              <a:t>Moonlighter</a:t>
            </a:r>
            <a:r>
              <a:rPr lang="uk-UA" sz="4000" b="1" dirty="0">
                <a:latin typeface="Tahoma" pitchFamily="34" charset="0"/>
                <a:ea typeface="Tahoma" pitchFamily="34" charset="0"/>
                <a:cs typeface="Tahoma" pitchFamily="34" charset="0"/>
              </a:rPr>
              <a:t> - </a:t>
            </a:r>
            <a:r>
              <a:rPr lang="en-US" sz="4000" b="1" dirty="0">
                <a:latin typeface="Tahoma" pitchFamily="34" charset="0"/>
                <a:ea typeface="Tahoma" pitchFamily="34" charset="0"/>
                <a:cs typeface="Tahoma" pitchFamily="34" charset="0"/>
              </a:rPr>
              <a:t>a person who holds a second job </a:t>
            </a:r>
            <a:r>
              <a:rPr lang="en-US" sz="4000" b="1" dirty="0" smtClean="0">
                <a:latin typeface="Tahoma" pitchFamily="34" charset="0"/>
                <a:ea typeface="Tahoma" pitchFamily="34" charset="0"/>
                <a:cs typeface="Tahoma" pitchFamily="34" charset="0"/>
              </a:rPr>
              <a:t/>
            </a:r>
            <a:br>
              <a:rPr lang="en-US" sz="4000" b="1" dirty="0" smtClean="0">
                <a:latin typeface="Tahoma" pitchFamily="34" charset="0"/>
                <a:ea typeface="Tahoma" pitchFamily="34" charset="0"/>
                <a:cs typeface="Tahoma" pitchFamily="34" charset="0"/>
              </a:rPr>
            </a:br>
            <a:r>
              <a:rPr lang="en-US" sz="4000" b="1" dirty="0" smtClean="0">
                <a:latin typeface="Tahoma" pitchFamily="34" charset="0"/>
                <a:ea typeface="Tahoma" pitchFamily="34" charset="0"/>
                <a:cs typeface="Tahoma" pitchFamily="34" charset="0"/>
              </a:rPr>
              <a:t>(</a:t>
            </a:r>
            <a:r>
              <a:rPr lang="en-US" sz="4000" b="1" dirty="0">
                <a:latin typeface="Tahoma" pitchFamily="34" charset="0"/>
                <a:ea typeface="Tahoma" pitchFamily="34" charset="0"/>
                <a:cs typeface="Tahoma" pitchFamily="34" charset="0"/>
              </a:rPr>
              <a:t>usually after hours</a:t>
            </a:r>
            <a:r>
              <a:rPr lang="en-US" sz="4000" b="1" dirty="0" smtClean="0">
                <a:latin typeface="Tahoma" pitchFamily="34" charset="0"/>
                <a:ea typeface="Tahoma" pitchFamily="34" charset="0"/>
                <a:cs typeface="Tahoma" pitchFamily="34" charset="0"/>
              </a:rPr>
              <a:t>)</a:t>
            </a:r>
            <a:endParaRPr lang="ru-RU" sz="4000" b="1" dirty="0">
              <a:latin typeface="Tahoma" pitchFamily="34" charset="0"/>
              <a:ea typeface="Tahoma" pitchFamily="34" charset="0"/>
              <a:cs typeface="Tahoma" pitchFamily="34" charset="0"/>
            </a:endParaRPr>
          </a:p>
        </p:txBody>
      </p:sp>
      <p:sp>
        <p:nvSpPr>
          <p:cNvPr id="8195" name="Rectangle 3"/>
          <p:cNvSpPr>
            <a:spLocks noGrp="1" noChangeArrowheads="1"/>
          </p:cNvSpPr>
          <p:nvPr>
            <p:ph idx="1"/>
          </p:nvPr>
        </p:nvSpPr>
        <p:spPr>
          <a:xfrm>
            <a:off x="395536" y="1772816"/>
            <a:ext cx="8136904" cy="5085184"/>
          </a:xfrm>
          <a:noFill/>
        </p:spPr>
        <p:txBody>
          <a:bodyPr>
            <a:noAutofit/>
          </a:bodyPr>
          <a:lstStyle/>
          <a:p>
            <a:pPr marL="0" indent="450000" algn="ctr">
              <a:spcBef>
                <a:spcPts val="0"/>
              </a:spcBef>
              <a:buNone/>
            </a:pPr>
            <a:r>
              <a:rPr lang="en-US" sz="2600" b="1" dirty="0">
                <a:solidFill>
                  <a:srgbClr val="FFC000"/>
                </a:solidFill>
                <a:latin typeface="Tahoma" pitchFamily="34" charset="0"/>
                <a:ea typeface="Tahoma" pitchFamily="34" charset="0"/>
                <a:cs typeface="Tahoma" pitchFamily="34" charset="0"/>
              </a:rPr>
              <a:t>Today more than one-third of accountants </a:t>
            </a:r>
            <a:r>
              <a:rPr lang="en-US" sz="2600" b="1" dirty="0" smtClean="0">
                <a:solidFill>
                  <a:srgbClr val="FFC000"/>
                </a:solidFill>
                <a:latin typeface="Tahoma" pitchFamily="34" charset="0"/>
                <a:ea typeface="Tahoma" pitchFamily="34" charset="0"/>
                <a:cs typeface="Tahoma" pitchFamily="34" charset="0"/>
              </a:rPr>
              <a:t>are already moonlighting </a:t>
            </a:r>
            <a:r>
              <a:rPr lang="en-US" sz="2600" b="1" dirty="0">
                <a:solidFill>
                  <a:srgbClr val="FFC000"/>
                </a:solidFill>
                <a:latin typeface="Tahoma" pitchFamily="34" charset="0"/>
                <a:ea typeface="Tahoma" pitchFamily="34" charset="0"/>
                <a:cs typeface="Tahoma" pitchFamily="34" charset="0"/>
              </a:rPr>
              <a:t>in “</a:t>
            </a:r>
            <a:r>
              <a:rPr lang="en-US" sz="2600" b="1" dirty="0" smtClean="0">
                <a:solidFill>
                  <a:srgbClr val="FFC000"/>
                </a:solidFill>
                <a:latin typeface="Tahoma" pitchFamily="34" charset="0"/>
                <a:ea typeface="Tahoma" pitchFamily="34" charset="0"/>
                <a:cs typeface="Tahoma" pitchFamily="34" charset="0"/>
              </a:rPr>
              <a:t>side”</a:t>
            </a:r>
          </a:p>
          <a:p>
            <a:pPr marL="0" indent="450000" algn="ctr">
              <a:spcBef>
                <a:spcPts val="0"/>
              </a:spcBef>
              <a:buNone/>
            </a:pPr>
            <a:r>
              <a:rPr lang="en-US" sz="2600" b="1" dirty="0" smtClean="0">
                <a:solidFill>
                  <a:srgbClr val="FFC000"/>
                </a:solidFill>
                <a:latin typeface="Tahoma" pitchFamily="34" charset="0"/>
                <a:ea typeface="Tahoma" pitchFamily="34" charset="0"/>
                <a:cs typeface="Tahoma" pitchFamily="34" charset="0"/>
              </a:rPr>
              <a:t>practices </a:t>
            </a:r>
            <a:r>
              <a:rPr lang="en-US" sz="2600" b="1" dirty="0">
                <a:solidFill>
                  <a:srgbClr val="FFC000"/>
                </a:solidFill>
                <a:latin typeface="Tahoma" pitchFamily="34" charset="0"/>
                <a:ea typeface="Tahoma" pitchFamily="34" charset="0"/>
                <a:cs typeface="Tahoma" pitchFamily="34" charset="0"/>
              </a:rPr>
              <a:t>or home offices – especially during busy </a:t>
            </a:r>
            <a:r>
              <a:rPr lang="en-US" sz="2600" b="1" dirty="0" smtClean="0">
                <a:solidFill>
                  <a:srgbClr val="FFC000"/>
                </a:solidFill>
                <a:latin typeface="Tahoma" pitchFamily="34" charset="0"/>
                <a:ea typeface="Tahoma" pitchFamily="34" charset="0"/>
                <a:cs typeface="Tahoma" pitchFamily="34" charset="0"/>
              </a:rPr>
              <a:t>season, according </a:t>
            </a:r>
            <a:r>
              <a:rPr lang="en-US" sz="2600" b="1" dirty="0">
                <a:solidFill>
                  <a:srgbClr val="FFC000"/>
                </a:solidFill>
                <a:latin typeface="Tahoma" pitchFamily="34" charset="0"/>
                <a:ea typeface="Tahoma" pitchFamily="34" charset="0"/>
                <a:cs typeface="Tahoma" pitchFamily="34" charset="0"/>
              </a:rPr>
              <a:t>to a </a:t>
            </a:r>
            <a:r>
              <a:rPr lang="en-US" sz="2600" b="1" dirty="0" smtClean="0">
                <a:solidFill>
                  <a:srgbClr val="FFC000"/>
                </a:solidFill>
                <a:latin typeface="Tahoma" pitchFamily="34" charset="0"/>
                <a:ea typeface="Tahoma" pitchFamily="34" charset="0"/>
                <a:cs typeface="Tahoma" pitchFamily="34" charset="0"/>
              </a:rPr>
              <a:t>CPA</a:t>
            </a:r>
          </a:p>
          <a:p>
            <a:pPr marL="0" indent="450000" algn="ctr">
              <a:spcBef>
                <a:spcPts val="0"/>
              </a:spcBef>
              <a:buNone/>
            </a:pPr>
            <a:r>
              <a:rPr lang="en-US" sz="2600" b="1" dirty="0" err="1" smtClean="0">
                <a:solidFill>
                  <a:srgbClr val="FFC000"/>
                </a:solidFill>
                <a:latin typeface="Tahoma" pitchFamily="34" charset="0"/>
                <a:ea typeface="Tahoma" pitchFamily="34" charset="0"/>
                <a:cs typeface="Tahoma" pitchFamily="34" charset="0"/>
              </a:rPr>
              <a:t>Trendlines</a:t>
            </a:r>
            <a:r>
              <a:rPr lang="en-US" sz="2600" b="1" dirty="0" smtClean="0">
                <a:solidFill>
                  <a:srgbClr val="FFC000"/>
                </a:solidFill>
                <a:latin typeface="Tahoma" pitchFamily="34" charset="0"/>
                <a:ea typeface="Tahoma" pitchFamily="34" charset="0"/>
                <a:cs typeface="Tahoma" pitchFamily="34" charset="0"/>
              </a:rPr>
              <a:t> </a:t>
            </a:r>
            <a:r>
              <a:rPr lang="en-US" sz="2600" b="1" dirty="0">
                <a:solidFill>
                  <a:srgbClr val="FFC000"/>
                </a:solidFill>
                <a:latin typeface="Tahoma" pitchFamily="34" charset="0"/>
                <a:ea typeface="Tahoma" pitchFamily="34" charset="0"/>
                <a:cs typeface="Tahoma" pitchFamily="34" charset="0"/>
              </a:rPr>
              <a:t>survey of almost 800 </a:t>
            </a:r>
            <a:r>
              <a:rPr lang="en-US" sz="2600" b="1" dirty="0" smtClean="0">
                <a:solidFill>
                  <a:srgbClr val="FFC000"/>
                </a:solidFill>
                <a:latin typeface="Tahoma" pitchFamily="34" charset="0"/>
                <a:ea typeface="Tahoma" pitchFamily="34" charset="0"/>
                <a:cs typeface="Tahoma" pitchFamily="34" charset="0"/>
              </a:rPr>
              <a:t>accountants</a:t>
            </a:r>
            <a:endParaRPr lang="en-US" sz="2600" b="1" dirty="0">
              <a:solidFill>
                <a:srgbClr val="FFC000"/>
              </a:solidFill>
              <a:latin typeface="Tahoma" pitchFamily="34" charset="0"/>
              <a:ea typeface="Tahoma" pitchFamily="34" charset="0"/>
              <a:cs typeface="Tahoma" pitchFamily="34" charset="0"/>
            </a:endParaRPr>
          </a:p>
          <a:p>
            <a:pPr marL="0" indent="450000" algn="ctr">
              <a:spcBef>
                <a:spcPts val="0"/>
              </a:spcBef>
              <a:buNone/>
            </a:pPr>
            <a:r>
              <a:rPr lang="en-US" sz="2600" b="1" dirty="0">
                <a:solidFill>
                  <a:srgbClr val="FFC000"/>
                </a:solidFill>
                <a:latin typeface="Tahoma" pitchFamily="34" charset="0"/>
                <a:ea typeface="Tahoma" pitchFamily="34" charset="0"/>
                <a:cs typeface="Tahoma" pitchFamily="34" charset="0"/>
              </a:rPr>
              <a:t>And almost half of them </a:t>
            </a:r>
            <a:r>
              <a:rPr lang="en-US" sz="2600" b="1" dirty="0" smtClean="0">
                <a:solidFill>
                  <a:srgbClr val="FFC000"/>
                </a:solidFill>
                <a:latin typeface="Tahoma" pitchFamily="34" charset="0"/>
                <a:ea typeface="Tahoma" pitchFamily="34" charset="0"/>
                <a:cs typeface="Tahoma" pitchFamily="34" charset="0"/>
              </a:rPr>
              <a:t>work </a:t>
            </a:r>
            <a:r>
              <a:rPr lang="en-US" sz="2600" b="1" dirty="0">
                <a:solidFill>
                  <a:srgbClr val="FFC000"/>
                </a:solidFill>
                <a:latin typeface="Tahoma" pitchFamily="34" charset="0"/>
                <a:ea typeface="Tahoma" pitchFamily="34" charset="0"/>
                <a:cs typeface="Tahoma" pitchFamily="34" charset="0"/>
              </a:rPr>
              <a:t>in corporate finance, not where you </a:t>
            </a:r>
            <a:r>
              <a:rPr lang="en-US" sz="2600" b="1" dirty="0" smtClean="0">
                <a:solidFill>
                  <a:srgbClr val="FFC000"/>
                </a:solidFill>
                <a:latin typeface="Tahoma" pitchFamily="34" charset="0"/>
                <a:ea typeface="Tahoma" pitchFamily="34" charset="0"/>
                <a:cs typeface="Tahoma" pitchFamily="34" charset="0"/>
              </a:rPr>
              <a:t>might expect to find them: in public accounting. So accountants are not only taking more work home with them, they are launching side businesses </a:t>
            </a:r>
            <a:r>
              <a:rPr lang="en-US" sz="2600" b="1" dirty="0">
                <a:solidFill>
                  <a:srgbClr val="FFC000"/>
                </a:solidFill>
                <a:latin typeface="Tahoma" pitchFamily="34" charset="0"/>
                <a:ea typeface="Tahoma" pitchFamily="34" charset="0"/>
                <a:cs typeface="Tahoma" pitchFamily="34" charset="0"/>
              </a:rPr>
              <a:t>while </a:t>
            </a:r>
            <a:r>
              <a:rPr lang="en-US" sz="2600" b="1" dirty="0" smtClean="0">
                <a:solidFill>
                  <a:srgbClr val="FFC000"/>
                </a:solidFill>
                <a:latin typeface="Tahoma" pitchFamily="34" charset="0"/>
                <a:ea typeface="Tahoma" pitchFamily="34" charset="0"/>
                <a:cs typeface="Tahoma" pitchFamily="34" charset="0"/>
              </a:rPr>
              <a:t>keeping their </a:t>
            </a:r>
            <a:r>
              <a:rPr lang="en-US" sz="2600" b="1" dirty="0">
                <a:solidFill>
                  <a:srgbClr val="FFC000"/>
                </a:solidFill>
                <a:latin typeface="Tahoma" pitchFamily="34" charset="0"/>
                <a:ea typeface="Tahoma" pitchFamily="34" charset="0"/>
                <a:cs typeface="Tahoma" pitchFamily="34" charset="0"/>
              </a:rPr>
              <a:t>day </a:t>
            </a:r>
            <a:r>
              <a:rPr lang="en-US" sz="2600" b="1" dirty="0" smtClean="0">
                <a:solidFill>
                  <a:srgbClr val="FFC000"/>
                </a:solidFill>
                <a:latin typeface="Tahoma" pitchFamily="34" charset="0"/>
                <a:ea typeface="Tahoma" pitchFamily="34" charset="0"/>
                <a:cs typeface="Tahoma" pitchFamily="34" charset="0"/>
              </a:rPr>
              <a:t>jobs</a:t>
            </a:r>
            <a:endParaRPr lang="en-US" sz="2600" b="1" dirty="0">
              <a:solidFill>
                <a:srgbClr val="FFC000"/>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8363272" cy="6192687"/>
          </a:xfrm>
          <a:solidFill>
            <a:schemeClr val="bg2">
              <a:lumMod val="75000"/>
            </a:schemeClr>
          </a:solidFill>
        </p:spPr>
        <p:txBody>
          <a:bodyPr>
            <a:noAutofit/>
          </a:bodyPr>
          <a:lstStyle/>
          <a:p>
            <a:pPr marL="0" indent="324000" algn="ctr">
              <a:spcBef>
                <a:spcPts val="0"/>
              </a:spcBef>
              <a:buNone/>
            </a:pPr>
            <a:r>
              <a:rPr lang="en-US" sz="2600" b="1" dirty="0" smtClean="0">
                <a:solidFill>
                  <a:srgbClr val="FFC000"/>
                </a:solidFill>
                <a:latin typeface="Tahoma" pitchFamily="34" charset="0"/>
                <a:ea typeface="Tahoma" pitchFamily="34" charset="0"/>
                <a:cs typeface="Tahoma" pitchFamily="34" charset="0"/>
              </a:rPr>
              <a:t>About 58 percent of all CPAs surveyed spend at least 11 hours per week in their at-home offices and half of those are working more than 35 hours a week</a:t>
            </a:r>
          </a:p>
          <a:p>
            <a:pPr marL="0" indent="324000" algn="ctr">
              <a:spcBef>
                <a:spcPts val="0"/>
              </a:spcBef>
              <a:buNone/>
            </a:pPr>
            <a:r>
              <a:rPr lang="en-US" sz="2600" b="1" dirty="0" smtClean="0">
                <a:solidFill>
                  <a:srgbClr val="FFC000"/>
                </a:solidFill>
                <a:latin typeface="Tahoma" pitchFamily="34" charset="0"/>
                <a:ea typeface="Tahoma" pitchFamily="34" charset="0"/>
                <a:cs typeface="Tahoma" pitchFamily="34" charset="0"/>
              </a:rPr>
              <a:t>Few CPAs talk about it openly. But it’s no secret in the profession</a:t>
            </a:r>
          </a:p>
          <a:p>
            <a:pPr marL="0" indent="324000" algn="ctr">
              <a:spcBef>
                <a:spcPts val="0"/>
              </a:spcBef>
              <a:buNone/>
            </a:pPr>
            <a:r>
              <a:rPr lang="en-US" sz="2600" b="1" dirty="0" smtClean="0">
                <a:solidFill>
                  <a:srgbClr val="FFC000"/>
                </a:solidFill>
                <a:latin typeface="Tahoma" pitchFamily="34" charset="0"/>
                <a:ea typeface="Tahoma" pitchFamily="34" charset="0"/>
                <a:cs typeface="Tahoma" pitchFamily="34" charset="0"/>
              </a:rPr>
              <a:t>Accountants seem to agree that about a third of all professionals are moonlighting at any given time</a:t>
            </a:r>
          </a:p>
          <a:p>
            <a:pPr marL="0" indent="324000" algn="ctr">
              <a:spcBef>
                <a:spcPts val="0"/>
              </a:spcBef>
              <a:buNone/>
            </a:pPr>
            <a:r>
              <a:rPr lang="en-US" sz="2600" b="1" dirty="0" smtClean="0">
                <a:solidFill>
                  <a:srgbClr val="FFC000"/>
                </a:solidFill>
                <a:latin typeface="Tahoma" pitchFamily="34" charset="0"/>
                <a:ea typeface="Tahoma" pitchFamily="34" charset="0"/>
                <a:cs typeface="Tahoma" pitchFamily="34" charset="0"/>
              </a:rPr>
              <a:t>And they are doing more than just preparing tax returns. Although less than half (44%) of moonlighters say they practice “just mainly in busy season,” 51percent do so “year-round.” So it’s not just about taxes. Some CPAs run fairly sophisticated consulting businesses as side practices</a:t>
            </a:r>
            <a:endParaRPr lang="ru-RU" sz="2600" b="1" dirty="0" smtClean="0">
              <a:solidFill>
                <a:srgbClr val="FFC000"/>
              </a:solidFill>
              <a:latin typeface="Tahoma" pitchFamily="34" charset="0"/>
              <a:ea typeface="Tahoma" pitchFamily="34" charset="0"/>
              <a:cs typeface="Tahoma" pitchFamily="34" charset="0"/>
            </a:endParaRPr>
          </a:p>
          <a:p>
            <a:pPr>
              <a:buNone/>
            </a:pPr>
            <a:endParaRPr lang="ru-RU" sz="2400"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4518c8"/>
          <p:cNvPicPr>
            <a:picLocks noGrp="1" noChangeAspect="1" noChangeArrowheads="1"/>
          </p:cNvPicPr>
          <p:nvPr>
            <p:ph idx="1"/>
          </p:nvPr>
        </p:nvPicPr>
        <p:blipFill>
          <a:blip r:embed="rId2" cstate="print"/>
          <a:srcRect/>
          <a:stretch>
            <a:fillRect/>
          </a:stretch>
        </p:blipFill>
        <p:spPr bwMode="auto">
          <a:xfrm>
            <a:off x="323528" y="0"/>
            <a:ext cx="8208912" cy="3744416"/>
          </a:xfrm>
          <a:prstGeom prst="rect">
            <a:avLst/>
          </a:prstGeom>
          <a:noFill/>
        </p:spPr>
      </p:pic>
      <p:pic>
        <p:nvPicPr>
          <p:cNvPr id="5122" name="Picture 2"/>
          <p:cNvPicPr>
            <a:picLocks noChangeAspect="1" noChangeArrowheads="1"/>
          </p:cNvPicPr>
          <p:nvPr/>
        </p:nvPicPr>
        <p:blipFill>
          <a:blip r:embed="rId3" cstate="print"/>
          <a:srcRect/>
          <a:stretch>
            <a:fillRect/>
          </a:stretch>
        </p:blipFill>
        <p:spPr bwMode="auto">
          <a:xfrm>
            <a:off x="1403648" y="4077072"/>
            <a:ext cx="6480720" cy="2780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39552" y="0"/>
            <a:ext cx="7467600" cy="1143000"/>
          </a:xfrm>
        </p:spPr>
        <p:txBody>
          <a:bodyPr/>
          <a:lstStyle/>
          <a:p>
            <a:pPr algn="ctr"/>
            <a:r>
              <a:rPr lang="en-US" b="1" dirty="0">
                <a:latin typeface="Tahoma" pitchFamily="34" charset="0"/>
                <a:ea typeface="Tahoma" pitchFamily="34" charset="0"/>
                <a:cs typeface="Tahoma" pitchFamily="34" charset="0"/>
              </a:rPr>
              <a:t>CPAs explain:</a:t>
            </a:r>
            <a:endParaRPr lang="ru-RU" b="1" dirty="0">
              <a:latin typeface="Tahoma" pitchFamily="34" charset="0"/>
              <a:ea typeface="Tahoma" pitchFamily="34" charset="0"/>
              <a:cs typeface="Tahoma" pitchFamily="34" charset="0"/>
            </a:endParaRPr>
          </a:p>
        </p:txBody>
      </p:sp>
      <p:sp>
        <p:nvSpPr>
          <p:cNvPr id="9219" name="Rectangle 3"/>
          <p:cNvSpPr>
            <a:spLocks noGrp="1" noChangeArrowheads="1"/>
          </p:cNvSpPr>
          <p:nvPr>
            <p:ph idx="1"/>
          </p:nvPr>
        </p:nvSpPr>
        <p:spPr>
          <a:xfrm>
            <a:off x="395536" y="980728"/>
            <a:ext cx="8229600" cy="4525963"/>
          </a:xfrm>
        </p:spPr>
        <p:txBody>
          <a:bodyPr>
            <a:normAutofit/>
          </a:bodyPr>
          <a:lstStyle/>
          <a:p>
            <a:pPr>
              <a:lnSpc>
                <a:spcPct val="90000"/>
              </a:lnSpc>
              <a:buFontTx/>
              <a:buNone/>
            </a:pPr>
            <a:r>
              <a:rPr lang="uk-UA" sz="2400" b="1" dirty="0">
                <a:solidFill>
                  <a:srgbClr val="FFC000"/>
                </a:solidFill>
                <a:latin typeface="Tahoma" pitchFamily="34" charset="0"/>
                <a:ea typeface="Tahoma" pitchFamily="34" charset="0"/>
                <a:cs typeface="Tahoma" pitchFamily="34" charset="0"/>
              </a:rPr>
              <a:t>«</a:t>
            </a:r>
            <a:r>
              <a:rPr lang="en-US" sz="2400" b="1" dirty="0">
                <a:solidFill>
                  <a:srgbClr val="FFC000"/>
                </a:solidFill>
                <a:latin typeface="Tahoma" pitchFamily="34" charset="0"/>
                <a:ea typeface="Tahoma" pitchFamily="34" charset="0"/>
                <a:cs typeface="Tahoma" pitchFamily="34" charset="0"/>
              </a:rPr>
              <a:t>I work full-time at a CPA firm, but also have a small practice which I run from home.</a:t>
            </a:r>
          </a:p>
          <a:p>
            <a:pPr>
              <a:lnSpc>
                <a:spcPct val="90000"/>
              </a:lnSpc>
              <a:buFontTx/>
              <a:buNone/>
            </a:pPr>
            <a:r>
              <a:rPr lang="en-US" sz="2400" b="1" dirty="0">
                <a:solidFill>
                  <a:srgbClr val="FFC000"/>
                </a:solidFill>
                <a:latin typeface="Tahoma" pitchFamily="34" charset="0"/>
                <a:ea typeface="Tahoma" pitchFamily="34" charset="0"/>
                <a:cs typeface="Tahoma" pitchFamily="34" charset="0"/>
              </a:rPr>
              <a:t>I work full time as a municipality Treasurer, after I sold my full-time CPA practice, </a:t>
            </a:r>
            <a:r>
              <a:rPr lang="en-US" sz="2400" b="1" dirty="0" smtClean="0">
                <a:solidFill>
                  <a:srgbClr val="FFC000"/>
                </a:solidFill>
                <a:latin typeface="Tahoma" pitchFamily="34" charset="0"/>
                <a:ea typeface="Tahoma" pitchFamily="34" charset="0"/>
                <a:cs typeface="Tahoma" pitchFamily="34" charset="0"/>
              </a:rPr>
              <a:t>but</a:t>
            </a:r>
            <a:r>
              <a:rPr lang="ru-RU" sz="2400" b="1" dirty="0" smtClean="0">
                <a:solidFill>
                  <a:srgbClr val="FFC000"/>
                </a:solidFill>
                <a:latin typeface="Tahoma" pitchFamily="34" charset="0"/>
                <a:ea typeface="Tahoma" pitchFamily="34" charset="0"/>
                <a:cs typeface="Tahoma" pitchFamily="34" charset="0"/>
              </a:rPr>
              <a:t> </a:t>
            </a:r>
            <a:r>
              <a:rPr lang="en-US" sz="2400" b="1" dirty="0" smtClean="0">
                <a:solidFill>
                  <a:srgbClr val="FFC000"/>
                </a:solidFill>
                <a:latin typeface="Tahoma" pitchFamily="34" charset="0"/>
                <a:ea typeface="Tahoma" pitchFamily="34" charset="0"/>
                <a:cs typeface="Tahoma" pitchFamily="34" charset="0"/>
              </a:rPr>
              <a:t>kept </a:t>
            </a:r>
            <a:r>
              <a:rPr lang="en-US" sz="2400" b="1" dirty="0">
                <a:solidFill>
                  <a:srgbClr val="FFC000"/>
                </a:solidFill>
                <a:latin typeface="Tahoma" pitchFamily="34" charset="0"/>
                <a:ea typeface="Tahoma" pitchFamily="34" charset="0"/>
                <a:cs typeface="Tahoma" pitchFamily="34" charset="0"/>
              </a:rPr>
              <a:t>10 percent of my clients that I still service at home.</a:t>
            </a:r>
          </a:p>
          <a:p>
            <a:pPr>
              <a:lnSpc>
                <a:spcPct val="90000"/>
              </a:lnSpc>
              <a:buFontTx/>
              <a:buNone/>
            </a:pPr>
            <a:r>
              <a:rPr lang="en-US" sz="2400" b="1" dirty="0">
                <a:solidFill>
                  <a:srgbClr val="FFC000"/>
                </a:solidFill>
                <a:latin typeface="Tahoma" pitchFamily="34" charset="0"/>
                <a:ea typeface="Tahoma" pitchFamily="34" charset="0"/>
                <a:cs typeface="Tahoma" pitchFamily="34" charset="0"/>
              </a:rPr>
              <a:t>Approximately one-third of my total income comes from side practice.</a:t>
            </a:r>
          </a:p>
          <a:p>
            <a:pPr>
              <a:lnSpc>
                <a:spcPct val="90000"/>
              </a:lnSpc>
              <a:buFontTx/>
              <a:buNone/>
            </a:pPr>
            <a:r>
              <a:rPr lang="en-US" sz="2400" b="1" dirty="0">
                <a:solidFill>
                  <a:srgbClr val="FFC000"/>
                </a:solidFill>
                <a:latin typeface="Tahoma" pitchFamily="34" charset="0"/>
                <a:ea typeface="Tahoma" pitchFamily="34" charset="0"/>
                <a:cs typeface="Tahoma" pitchFamily="34" charset="0"/>
              </a:rPr>
              <a:t>I do consulting as an employee through other firms and then I also do consulting through my own company for my own clients</a:t>
            </a:r>
            <a:r>
              <a:rPr lang="uk-UA" sz="2400" b="1" dirty="0">
                <a:solidFill>
                  <a:srgbClr val="FFC000"/>
                </a:solidFill>
                <a:latin typeface="Tahoma" pitchFamily="34" charset="0"/>
                <a:ea typeface="Tahoma" pitchFamily="34" charset="0"/>
                <a:cs typeface="Tahoma" pitchFamily="34" charset="0"/>
              </a:rPr>
              <a:t>».</a:t>
            </a:r>
            <a:endParaRPr lang="ru-RU" sz="2400" b="1" dirty="0">
              <a:solidFill>
                <a:srgbClr val="FFC000"/>
              </a:solidFill>
              <a:latin typeface="Tahoma" pitchFamily="34" charset="0"/>
              <a:ea typeface="Tahoma" pitchFamily="34" charset="0"/>
              <a:cs typeface="Tahoma"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5292080" y="4581128"/>
            <a:ext cx="3555479" cy="2276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b9fe95"/>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260648"/>
            <a:ext cx="4680520" cy="5937523"/>
          </a:xfrm>
          <a:solidFill>
            <a:srgbClr val="1F3239"/>
          </a:solidFill>
        </p:spPr>
        <p:txBody>
          <a:bodyPr>
            <a:normAutofit/>
          </a:bodyPr>
          <a:lstStyle/>
          <a:p>
            <a:pPr algn="ctr">
              <a:buNone/>
            </a:pPr>
            <a:r>
              <a:rPr lang="en-US" b="1" dirty="0" smtClean="0">
                <a:latin typeface="Tahoma" pitchFamily="34" charset="0"/>
                <a:ea typeface="Tahoma" pitchFamily="34" charset="0"/>
                <a:cs typeface="Tahoma" pitchFamily="34" charset="0"/>
              </a:rPr>
              <a:t>The main components of the </a:t>
            </a:r>
          </a:p>
          <a:p>
            <a:pPr algn="ctr">
              <a:buNone/>
            </a:pPr>
            <a:r>
              <a:rPr lang="en-US" b="1" dirty="0" smtClean="0">
                <a:latin typeface="Tahoma" pitchFamily="34" charset="0"/>
                <a:ea typeface="Tahoma" pitchFamily="34" charset="0"/>
                <a:cs typeface="Tahoma" pitchFamily="34" charset="0"/>
              </a:rPr>
              <a:t>IMAGE OF AN</a:t>
            </a:r>
          </a:p>
          <a:p>
            <a:pPr algn="ctr">
              <a:buNone/>
            </a:pPr>
            <a:r>
              <a:rPr lang="en-US" b="1" dirty="0" smtClean="0">
                <a:latin typeface="Tahoma" pitchFamily="34" charset="0"/>
                <a:ea typeface="Tahoma" pitchFamily="34" charset="0"/>
                <a:cs typeface="Tahoma" pitchFamily="34" charset="0"/>
              </a:rPr>
              <a:t>ACCOUNTANT :</a:t>
            </a:r>
            <a:endParaRPr lang="ru-RU" b="1" dirty="0" smtClean="0">
              <a:latin typeface="Tahoma" pitchFamily="34" charset="0"/>
              <a:ea typeface="Tahoma" pitchFamily="34" charset="0"/>
              <a:cs typeface="Tahoma" pitchFamily="34" charset="0"/>
            </a:endParaRPr>
          </a:p>
          <a:p>
            <a:pPr>
              <a:buNone/>
            </a:pPr>
            <a:r>
              <a:rPr lang="en-US" b="1" dirty="0" smtClean="0">
                <a:latin typeface="Tahoma" pitchFamily="34" charset="0"/>
                <a:ea typeface="Tahoma" pitchFamily="34" charset="0"/>
                <a:cs typeface="Tahoma" pitchFamily="34" charset="0"/>
              </a:rPr>
              <a:t>1. Appearance</a:t>
            </a:r>
            <a:endParaRPr lang="ru-RU" b="1" dirty="0" smtClean="0">
              <a:latin typeface="Tahoma" pitchFamily="34" charset="0"/>
              <a:ea typeface="Tahoma" pitchFamily="34" charset="0"/>
              <a:cs typeface="Tahoma" pitchFamily="34" charset="0"/>
            </a:endParaRPr>
          </a:p>
          <a:p>
            <a:pPr>
              <a:buNone/>
            </a:pPr>
            <a:r>
              <a:rPr lang="en-US" b="1" dirty="0" smtClean="0">
                <a:latin typeface="Tahoma" pitchFamily="34" charset="0"/>
                <a:ea typeface="Tahoma" pitchFamily="34" charset="0"/>
                <a:cs typeface="Tahoma" pitchFamily="34" charset="0"/>
              </a:rPr>
              <a:t>2. The manner of </a:t>
            </a:r>
            <a:r>
              <a:rPr lang="en-US" b="1" dirty="0" err="1" smtClean="0">
                <a:latin typeface="Tahoma" pitchFamily="34" charset="0"/>
                <a:ea typeface="Tahoma" pitchFamily="34" charset="0"/>
                <a:cs typeface="Tahoma" pitchFamily="34" charset="0"/>
              </a:rPr>
              <a:t>behaviour</a:t>
            </a:r>
            <a:endParaRPr lang="ru-RU" b="1" dirty="0" smtClean="0">
              <a:latin typeface="Tahoma" pitchFamily="34" charset="0"/>
              <a:ea typeface="Tahoma" pitchFamily="34" charset="0"/>
              <a:cs typeface="Tahoma" pitchFamily="34" charset="0"/>
            </a:endParaRPr>
          </a:p>
          <a:p>
            <a:pPr>
              <a:buNone/>
            </a:pPr>
            <a:r>
              <a:rPr lang="en-US" b="1" dirty="0" smtClean="0">
                <a:latin typeface="Tahoma" pitchFamily="34" charset="0"/>
                <a:ea typeface="Tahoma" pitchFamily="34" charset="0"/>
                <a:cs typeface="Tahoma" pitchFamily="34" charset="0"/>
              </a:rPr>
              <a:t>3. Speech</a:t>
            </a:r>
            <a:endParaRPr lang="ru-RU" b="1" dirty="0" smtClean="0">
              <a:latin typeface="Tahoma" pitchFamily="34" charset="0"/>
              <a:ea typeface="Tahoma" pitchFamily="34" charset="0"/>
              <a:cs typeface="Tahoma" pitchFamily="34" charset="0"/>
            </a:endParaRPr>
          </a:p>
          <a:p>
            <a:pPr>
              <a:buNone/>
            </a:pPr>
            <a:r>
              <a:rPr lang="en-US" b="1" dirty="0" smtClean="0">
                <a:latin typeface="Tahoma" pitchFamily="34" charset="0"/>
                <a:ea typeface="Tahoma" pitchFamily="34" charset="0"/>
                <a:cs typeface="Tahoma" pitchFamily="34" charset="0"/>
              </a:rPr>
              <a:t>4. Body language</a:t>
            </a:r>
            <a:endParaRPr lang="ru-RU" b="1" dirty="0" smtClean="0">
              <a:latin typeface="Tahoma" pitchFamily="34" charset="0"/>
              <a:ea typeface="Tahoma" pitchFamily="34" charset="0"/>
              <a:cs typeface="Tahoma" pitchFamily="34" charset="0"/>
            </a:endParaRPr>
          </a:p>
          <a:p>
            <a:pPr>
              <a:buNone/>
            </a:pPr>
            <a:r>
              <a:rPr lang="ru-RU" b="1" dirty="0" smtClean="0">
                <a:latin typeface="Tahoma" pitchFamily="34" charset="0"/>
                <a:ea typeface="Tahoma" pitchFamily="34" charset="0"/>
                <a:cs typeface="Tahoma" pitchFamily="34" charset="0"/>
              </a:rPr>
              <a:t>5. </a:t>
            </a:r>
            <a:r>
              <a:rPr lang="en-US" b="1" dirty="0" smtClean="0">
                <a:latin typeface="Tahoma" pitchFamily="34" charset="0"/>
                <a:ea typeface="Tahoma" pitchFamily="34" charset="0"/>
                <a:cs typeface="Tahoma" pitchFamily="34" charset="0"/>
              </a:rPr>
              <a:t>Interpersonal space</a:t>
            </a:r>
            <a:endParaRPr lang="ru-RU" b="1" dirty="0" smtClean="0">
              <a:latin typeface="Tahoma" pitchFamily="34" charset="0"/>
              <a:ea typeface="Tahoma" pitchFamily="34" charset="0"/>
              <a:cs typeface="Tahoma" pitchFamily="34" charset="0"/>
            </a:endParaRPr>
          </a:p>
          <a:p>
            <a:pPr>
              <a:buNone/>
            </a:pPr>
            <a:endParaRPr lang="ru-RU" dirty="0"/>
          </a:p>
        </p:txBody>
      </p:sp>
      <p:pic>
        <p:nvPicPr>
          <p:cNvPr id="13315" name="Picture 3"/>
          <p:cNvPicPr>
            <a:picLocks noChangeAspect="1" noChangeArrowheads="1"/>
          </p:cNvPicPr>
          <p:nvPr/>
        </p:nvPicPr>
        <p:blipFill>
          <a:blip r:embed="rId2" cstate="print"/>
          <a:srcRect/>
          <a:stretch>
            <a:fillRect/>
          </a:stretch>
        </p:blipFill>
        <p:spPr bwMode="auto">
          <a:xfrm>
            <a:off x="5076056" y="188640"/>
            <a:ext cx="4067944" cy="6669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0715eca"/>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568" y="-315416"/>
            <a:ext cx="5046062" cy="571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3491880" y="0"/>
            <a:ext cx="5652120" cy="6858000"/>
          </a:xfrm>
          <a:solidFill>
            <a:schemeClr val="bg2">
              <a:lumMod val="50000"/>
            </a:schemeClr>
          </a:solidFill>
        </p:spPr>
        <p:txBody>
          <a:bodyPr>
            <a:normAutofit fontScale="90000"/>
          </a:bodyPr>
          <a:lstStyle/>
          <a:p>
            <a:pPr algn="ct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8. </a:t>
            </a:r>
            <a:r>
              <a:rPr lang="en-US" sz="2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r>
            <a:br>
              <a:rPr lang="en-US" sz="2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br>
            <a:r>
              <a:rPr lang="en-US" sz="6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modern accountants SAY </a:t>
            </a:r>
            <a:r>
              <a:rPr lang="en-US" sz="89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NO</a:t>
            </a:r>
            <a:r>
              <a:rPr lang="en-US" sz="6000" b="1"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TO </a:t>
            </a:r>
            <a:r>
              <a:rPr lang="en-US" sz="60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EXTRA-HOURS, work overload and stresses!</a:t>
            </a:r>
            <a:r>
              <a:rPr lang="ru-RU" sz="2000" dirty="0" smtClean="0">
                <a:solidFill>
                  <a:srgbClr val="FFFF00"/>
                </a:solidFill>
                <a:latin typeface="Tahoma" pitchFamily="34" charset="0"/>
                <a:ea typeface="Tahoma" pitchFamily="34" charset="0"/>
                <a:cs typeface="Tahoma" pitchFamily="34" charset="0"/>
              </a:rPr>
              <a:t/>
            </a:r>
            <a:br>
              <a:rPr lang="ru-RU" sz="2000" dirty="0" smtClean="0">
                <a:solidFill>
                  <a:srgbClr val="FFFF00"/>
                </a:solidFill>
                <a:latin typeface="Tahoma" pitchFamily="34" charset="0"/>
                <a:ea typeface="Tahoma" pitchFamily="34" charset="0"/>
                <a:cs typeface="Tahoma" pitchFamily="34" charset="0"/>
              </a:rPr>
            </a:br>
            <a:endParaRPr lang="ru-RU" sz="2000" b="1" dirty="0">
              <a:ln w="17780" cmpd="sng">
                <a:solidFill>
                  <a:srgbClr val="FFFFFF"/>
                </a:solidFill>
                <a:prstDash val="solid"/>
                <a:miter lim="800000"/>
              </a:ln>
              <a:solidFill>
                <a:srgbClr val="FFFF00"/>
              </a:solidFill>
              <a:effectLst>
                <a:outerShdw blurRad="50800" algn="tl" rotWithShape="0">
                  <a:srgbClr val="000000"/>
                </a:outerShdw>
              </a:effectLst>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93139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476672"/>
            <a:ext cx="8352928" cy="6381328"/>
          </a:xfrm>
          <a:solidFill>
            <a:srgbClr val="800000"/>
          </a:solidFill>
        </p:spPr>
        <p:txBody>
          <a:bodyPr>
            <a:normAutofit fontScale="55000" lnSpcReduction="20000"/>
          </a:bodyPr>
          <a:lstStyle/>
          <a:p>
            <a:pPr algn="ctr">
              <a:buNone/>
            </a:pPr>
            <a:r>
              <a:rPr lang="en-US" sz="88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modern accountants have plenty of time to devote to their families, </a:t>
            </a:r>
            <a:r>
              <a:rPr lang="en-US" sz="8800" dirty="0" err="1"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leasure</a:t>
            </a:r>
            <a:r>
              <a:rPr lang="en-US" sz="8800" dirty="0" smtClean="0">
                <a:ln w="17780" cmpd="sng">
                  <a:solidFill>
                    <a:srgbClr val="FFFFFF"/>
                  </a:solidFill>
                  <a:prstDash val="solid"/>
                  <a:miter lim="800000"/>
                </a:ln>
                <a:solidFill>
                  <a:srgbClr val="FFC000"/>
                </a:solidFill>
                <a:effectLst>
                  <a:outerShdw blurRad="50800" algn="tl" rotWithShape="0">
                    <a:srgbClr val="000000"/>
                  </a:outerShdw>
                </a:effectLst>
                <a:latin typeface="Tahoma" pitchFamily="34" charset="0"/>
                <a:ea typeface="Tahoma" pitchFamily="34" charset="0"/>
                <a:cs typeface="Tahoma" pitchFamily="34" charset="0"/>
              </a:rPr>
              <a:t> and personal development because </a:t>
            </a:r>
          </a:p>
          <a:p>
            <a:pPr algn="ctr">
              <a:buNone/>
            </a:pPr>
            <a:r>
              <a:rPr lang="en-US" sz="8800" dirty="0" smtClean="0">
                <a:solidFill>
                  <a:srgbClr val="FFFF00"/>
                </a:solidFill>
                <a:latin typeface="Tahoma" pitchFamily="34" charset="0"/>
                <a:ea typeface="Tahoma" pitchFamily="34" charset="0"/>
                <a:cs typeface="Tahoma" pitchFamily="34" charset="0"/>
              </a:rPr>
              <a:t>ACCOUNTING  SOFTWARE </a:t>
            </a:r>
            <a:br>
              <a:rPr lang="en-US" sz="8800" dirty="0" smtClean="0">
                <a:solidFill>
                  <a:srgbClr val="FFFF00"/>
                </a:solidFill>
                <a:latin typeface="Tahoma" pitchFamily="34" charset="0"/>
                <a:ea typeface="Tahoma" pitchFamily="34" charset="0"/>
                <a:cs typeface="Tahoma" pitchFamily="34" charset="0"/>
              </a:rPr>
            </a:br>
            <a:r>
              <a:rPr lang="en-US" sz="8800" dirty="0" smtClean="0">
                <a:solidFill>
                  <a:srgbClr val="FFFF00"/>
                </a:solidFill>
                <a:latin typeface="Tahoma" pitchFamily="34" charset="0"/>
                <a:ea typeface="Tahoma" pitchFamily="34" charset="0"/>
                <a:cs typeface="Tahoma" pitchFamily="34" charset="0"/>
              </a:rPr>
              <a:t>MAKES KEEPING ACCOUNTING RECORDS </a:t>
            </a:r>
            <a:br>
              <a:rPr lang="en-US" sz="8800" dirty="0" smtClean="0">
                <a:solidFill>
                  <a:srgbClr val="FFFF00"/>
                </a:solidFill>
                <a:latin typeface="Tahoma" pitchFamily="34" charset="0"/>
                <a:ea typeface="Tahoma" pitchFamily="34" charset="0"/>
                <a:cs typeface="Tahoma" pitchFamily="34" charset="0"/>
              </a:rPr>
            </a:br>
            <a:r>
              <a:rPr lang="en-US" sz="8800" dirty="0" smtClean="0">
                <a:solidFill>
                  <a:srgbClr val="FFFF00"/>
                </a:solidFill>
                <a:latin typeface="Tahoma" pitchFamily="34" charset="0"/>
                <a:ea typeface="Tahoma" pitchFamily="34" charset="0"/>
                <a:cs typeface="Tahoma" pitchFamily="34" charset="0"/>
              </a:rPr>
              <a:t>EASIER AND SAVES MUCH TIME</a:t>
            </a:r>
            <a:endParaRPr lang="ru-RU" sz="88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pic>
        <p:nvPicPr>
          <p:cNvPr id="4" name="Рисунок 3"/>
          <p:cNvPicPr/>
          <p:nvPr/>
        </p:nvPicPr>
        <p:blipFill>
          <a:blip r:embed="rId2"/>
          <a:stretch>
            <a:fillRect/>
          </a:stretch>
        </p:blipFill>
        <p:spPr>
          <a:xfrm>
            <a:off x="1619673" y="66675"/>
            <a:ext cx="5976664" cy="6724650"/>
          </a:xfrm>
          <a:prstGeom prst="rect">
            <a:avLst/>
          </a:prstGeom>
        </p:spPr>
      </p:pic>
    </p:spTree>
    <p:extLst>
      <p:ext uri="{BB962C8B-B14F-4D97-AF65-F5344CB8AC3E}">
        <p14:creationId xmlns:p14="http://schemas.microsoft.com/office/powerpoint/2010/main" val="358321523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323528" y="404664"/>
            <a:ext cx="8424936" cy="2664296"/>
          </a:xfrm>
          <a:solidFill>
            <a:schemeClr val="bg2">
              <a:lumMod val="75000"/>
            </a:schemeClr>
          </a:solidFill>
        </p:spPr>
        <p:txBody>
          <a:bodyPr>
            <a:normAutofit lnSpcReduction="10000"/>
          </a:bodyPr>
          <a:lstStyle/>
          <a:p>
            <a:pPr marL="0" indent="450000" algn="ctr">
              <a:lnSpc>
                <a:spcPct val="110000"/>
              </a:lnSpc>
              <a:spcBef>
                <a:spcPts val="0"/>
              </a:spcBef>
              <a:buNone/>
            </a:pPr>
            <a:r>
              <a:rPr lang="en-US" sz="2800" b="1" dirty="0" smtClean="0">
                <a:latin typeface="Tahoma" pitchFamily="34" charset="0"/>
                <a:ea typeface="Tahoma" pitchFamily="34" charset="0"/>
                <a:cs typeface="Tahoma" pitchFamily="34" charset="0"/>
              </a:rPr>
              <a:t>The introduction of computerized accounting systems provides major advantages such as speed and accuracy of transactions, and, perhaps most importantly, the ability to see the real-time state of the company’s financial position</a:t>
            </a:r>
            <a:endParaRPr lang="uk-UA" sz="2800" b="1" dirty="0" smtClean="0">
              <a:latin typeface="Tahoma" pitchFamily="34" charset="0"/>
              <a:ea typeface="Tahoma" pitchFamily="34" charset="0"/>
              <a:cs typeface="Tahoma" pitchFamily="34" charset="0"/>
            </a:endParaRPr>
          </a:p>
        </p:txBody>
      </p:sp>
      <p:pic>
        <p:nvPicPr>
          <p:cNvPr id="1031" name="Picture 7"/>
          <p:cNvPicPr>
            <a:picLocks noChangeAspect="1" noChangeArrowheads="1"/>
          </p:cNvPicPr>
          <p:nvPr/>
        </p:nvPicPr>
        <p:blipFill>
          <a:blip r:embed="rId2" cstate="print"/>
          <a:srcRect/>
          <a:stretch>
            <a:fillRect/>
          </a:stretch>
        </p:blipFill>
        <p:spPr bwMode="auto">
          <a:xfrm>
            <a:off x="3635896" y="3933056"/>
            <a:ext cx="1728192" cy="2924944"/>
          </a:xfrm>
          <a:prstGeom prst="rect">
            <a:avLst/>
          </a:prstGeom>
          <a:noFill/>
          <a:ln w="9525">
            <a:noFill/>
            <a:miter lim="800000"/>
            <a:headEnd/>
            <a:tailEnd/>
          </a:ln>
        </p:spPr>
      </p:pic>
      <p:pic>
        <p:nvPicPr>
          <p:cNvPr id="1038" name="Picture 14"/>
          <p:cNvPicPr>
            <a:picLocks noChangeAspect="1" noChangeArrowheads="1"/>
          </p:cNvPicPr>
          <p:nvPr/>
        </p:nvPicPr>
        <p:blipFill>
          <a:blip r:embed="rId3" cstate="print"/>
          <a:srcRect/>
          <a:stretch>
            <a:fillRect/>
          </a:stretch>
        </p:blipFill>
        <p:spPr bwMode="auto">
          <a:xfrm>
            <a:off x="5508104" y="3429000"/>
            <a:ext cx="3635896" cy="3429000"/>
          </a:xfrm>
          <a:prstGeom prst="rect">
            <a:avLst/>
          </a:prstGeom>
          <a:noFill/>
          <a:ln w="9525">
            <a:noFill/>
            <a:miter lim="800000"/>
            <a:headEnd/>
            <a:tailEnd/>
          </a:ln>
        </p:spPr>
      </p:pic>
      <p:pic>
        <p:nvPicPr>
          <p:cNvPr id="1042" name="Picture 18"/>
          <p:cNvPicPr>
            <a:picLocks noChangeAspect="1" noChangeArrowheads="1"/>
          </p:cNvPicPr>
          <p:nvPr/>
        </p:nvPicPr>
        <p:blipFill>
          <a:blip r:embed="rId4" cstate="print"/>
          <a:srcRect/>
          <a:stretch>
            <a:fillRect/>
          </a:stretch>
        </p:blipFill>
        <p:spPr bwMode="auto">
          <a:xfrm>
            <a:off x="0" y="3645024"/>
            <a:ext cx="3491879" cy="3212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лена\Desktop\Англійська\Debates\accounting.jpg"/>
          <p:cNvPicPr>
            <a:picLocks noChangeAspect="1" noChangeArrowheads="1"/>
          </p:cNvPicPr>
          <p:nvPr/>
        </p:nvPicPr>
        <p:blipFill>
          <a:blip r:embed="rId2" cstate="print"/>
          <a:srcRect l="2751" t="25010" r="2751" b="62003"/>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t="49176" b="38123"/>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620688"/>
            <a:ext cx="8229600" cy="1298408"/>
          </a:xfrm>
        </p:spPr>
        <p:txBody>
          <a:bodyPr tIns="0">
            <a:noAutofit/>
          </a:bodyPr>
          <a:lstStyle/>
          <a:p>
            <a:pPr algn="ctr"/>
            <a:r>
              <a:rPr lang="en-US" sz="3200" b="1" dirty="0" smtClean="0">
                <a:solidFill>
                  <a:srgbClr val="FF0000"/>
                </a:solidFill>
                <a:latin typeface="Tahoma" pitchFamily="34" charset="0"/>
                <a:ea typeface="Tahoma" pitchFamily="34" charset="0"/>
                <a:cs typeface="Tahoma" pitchFamily="34" charset="0"/>
              </a:rPr>
              <a:t>Computers have changed the nature of accounting, turning it into a fast-paced and dynamic profession</a:t>
            </a:r>
            <a:endParaRPr lang="uk-UA" sz="3200" b="1" dirty="0">
              <a:solidFill>
                <a:srgbClr val="FF0000"/>
              </a:solidFill>
              <a:latin typeface="Tahoma" pitchFamily="34" charset="0"/>
              <a:ea typeface="Tahoma" pitchFamily="34" charset="0"/>
              <a:cs typeface="Tahoma" pitchFamily="34" charset="0"/>
            </a:endParaRPr>
          </a:p>
        </p:txBody>
      </p:sp>
      <p:sp>
        <p:nvSpPr>
          <p:cNvPr id="4" name="Содержимое 3"/>
          <p:cNvSpPr>
            <a:spLocks noGrp="1"/>
          </p:cNvSpPr>
          <p:nvPr>
            <p:ph idx="1"/>
          </p:nvPr>
        </p:nvSpPr>
        <p:spPr>
          <a:xfrm>
            <a:off x="457200" y="2132856"/>
            <a:ext cx="8229600" cy="4191744"/>
          </a:xfrm>
        </p:spPr>
        <p:txBody>
          <a:bodyPr>
            <a:normAutofit fontScale="92500"/>
          </a:bodyPr>
          <a:lstStyle/>
          <a:p>
            <a:pPr marL="0" indent="0" algn="just">
              <a:spcBef>
                <a:spcPts val="0"/>
              </a:spcBef>
              <a:buNone/>
            </a:pPr>
            <a:r>
              <a:rPr lang="en-US" dirty="0" smtClean="0">
                <a:latin typeface="Arial" pitchFamily="34" charset="0"/>
                <a:cs typeface="Arial" pitchFamily="34" charset="0"/>
              </a:rPr>
              <a:t> </a:t>
            </a:r>
            <a:r>
              <a:rPr lang="en-US" b="1" dirty="0" smtClean="0">
                <a:solidFill>
                  <a:srgbClr val="FFC000"/>
                </a:solidFill>
                <a:latin typeface="Tahoma" pitchFamily="34" charset="0"/>
                <a:ea typeface="Tahoma" pitchFamily="34" charset="0"/>
                <a:cs typeface="Tahoma" pitchFamily="34" charset="0"/>
              </a:rPr>
              <a:t>Because of automated programs, accountants have more time to:</a:t>
            </a:r>
            <a:endParaRPr lang="uk-UA" b="1" dirty="0" smtClean="0">
              <a:solidFill>
                <a:srgbClr val="FFC000"/>
              </a:solidFill>
              <a:latin typeface="Tahoma" pitchFamily="34" charset="0"/>
              <a:ea typeface="Tahoma" pitchFamily="34" charset="0"/>
              <a:cs typeface="Tahoma" pitchFamily="34" charset="0"/>
            </a:endParaRPr>
          </a:p>
          <a:p>
            <a:pPr marL="0" indent="0" algn="just">
              <a:spcBef>
                <a:spcPts val="0"/>
              </a:spcBef>
              <a:buNone/>
            </a:pPr>
            <a:r>
              <a:rPr lang="uk-UA" b="1" dirty="0" smtClean="0">
                <a:solidFill>
                  <a:srgbClr val="FFC000"/>
                </a:solidFill>
                <a:latin typeface="Tahoma" pitchFamily="34" charset="0"/>
                <a:ea typeface="Tahoma" pitchFamily="34" charset="0"/>
                <a:cs typeface="Tahoma" pitchFamily="34" charset="0"/>
              </a:rPr>
              <a:t>- </a:t>
            </a:r>
            <a:r>
              <a:rPr lang="en-US" b="1" dirty="0" smtClean="0">
                <a:solidFill>
                  <a:srgbClr val="FFC000"/>
                </a:solidFill>
                <a:latin typeface="Tahoma" pitchFamily="34" charset="0"/>
                <a:ea typeface="Tahoma" pitchFamily="34" charset="0"/>
                <a:cs typeface="Tahoma" pitchFamily="34" charset="0"/>
              </a:rPr>
              <a:t>interpret data</a:t>
            </a:r>
            <a:r>
              <a:rPr lang="uk-UA" b="1" dirty="0" smtClean="0">
                <a:solidFill>
                  <a:srgbClr val="FFC000"/>
                </a:solidFill>
                <a:latin typeface="Tahoma" pitchFamily="34" charset="0"/>
                <a:ea typeface="Tahoma" pitchFamily="34" charset="0"/>
                <a:cs typeface="Tahoma" pitchFamily="34" charset="0"/>
              </a:rPr>
              <a:t>;</a:t>
            </a:r>
          </a:p>
          <a:p>
            <a:pPr marL="0" indent="0" algn="just">
              <a:spcBef>
                <a:spcPts val="0"/>
              </a:spcBef>
              <a:buNone/>
            </a:pPr>
            <a:r>
              <a:rPr lang="uk-UA" b="1" dirty="0" smtClean="0">
                <a:solidFill>
                  <a:srgbClr val="FFC000"/>
                </a:solidFill>
                <a:latin typeface="Tahoma" pitchFamily="34" charset="0"/>
                <a:ea typeface="Tahoma" pitchFamily="34" charset="0"/>
                <a:cs typeface="Tahoma" pitchFamily="34" charset="0"/>
              </a:rPr>
              <a:t>- </a:t>
            </a:r>
            <a:r>
              <a:rPr lang="en-US" b="1" dirty="0" smtClean="0">
                <a:solidFill>
                  <a:srgbClr val="FFC000"/>
                </a:solidFill>
                <a:latin typeface="Tahoma" pitchFamily="34" charset="0"/>
                <a:ea typeface="Tahoma" pitchFamily="34" charset="0"/>
                <a:cs typeface="Tahoma" pitchFamily="34" charset="0"/>
              </a:rPr>
              <a:t>give good financial advice</a:t>
            </a:r>
            <a:r>
              <a:rPr lang="uk-UA" b="1" dirty="0" smtClean="0">
                <a:solidFill>
                  <a:srgbClr val="FFC000"/>
                </a:solidFill>
                <a:latin typeface="Tahoma" pitchFamily="34" charset="0"/>
                <a:ea typeface="Tahoma" pitchFamily="34" charset="0"/>
                <a:cs typeface="Tahoma" pitchFamily="34" charset="0"/>
              </a:rPr>
              <a:t>;</a:t>
            </a:r>
            <a:endParaRPr lang="en-US" b="1" dirty="0" smtClean="0">
              <a:solidFill>
                <a:srgbClr val="FFC000"/>
              </a:solidFill>
              <a:latin typeface="Tahoma" pitchFamily="34" charset="0"/>
              <a:ea typeface="Tahoma" pitchFamily="34" charset="0"/>
              <a:cs typeface="Tahoma" pitchFamily="34" charset="0"/>
            </a:endParaRPr>
          </a:p>
          <a:p>
            <a:pPr marL="0" indent="0" algn="just">
              <a:spcBef>
                <a:spcPts val="0"/>
              </a:spcBef>
              <a:buNone/>
            </a:pPr>
            <a:r>
              <a:rPr lang="uk-UA" b="1" dirty="0" smtClean="0">
                <a:solidFill>
                  <a:srgbClr val="FFC000"/>
                </a:solidFill>
                <a:latin typeface="Tahoma" pitchFamily="34" charset="0"/>
                <a:ea typeface="Tahoma" pitchFamily="34" charset="0"/>
                <a:cs typeface="Tahoma" pitchFamily="34" charset="0"/>
              </a:rPr>
              <a:t>- </a:t>
            </a:r>
            <a:r>
              <a:rPr lang="en-US" b="1" dirty="0" smtClean="0">
                <a:solidFill>
                  <a:srgbClr val="FFC000"/>
                </a:solidFill>
                <a:latin typeface="Tahoma" pitchFamily="34" charset="0"/>
                <a:ea typeface="Tahoma" pitchFamily="34" charset="0"/>
                <a:cs typeface="Tahoma" pitchFamily="34" charset="0"/>
              </a:rPr>
              <a:t>suggest smart business decisions</a:t>
            </a:r>
            <a:r>
              <a:rPr lang="uk-UA" b="1" dirty="0" smtClean="0">
                <a:solidFill>
                  <a:srgbClr val="FFC000"/>
                </a:solidFill>
                <a:latin typeface="Tahoma" pitchFamily="34" charset="0"/>
                <a:ea typeface="Tahoma" pitchFamily="34" charset="0"/>
                <a:cs typeface="Tahoma" pitchFamily="34" charset="0"/>
              </a:rPr>
              <a:t>;</a:t>
            </a:r>
            <a:endParaRPr lang="en-US" b="1" dirty="0" smtClean="0">
              <a:solidFill>
                <a:srgbClr val="FFC000"/>
              </a:solidFill>
              <a:latin typeface="Tahoma" pitchFamily="34" charset="0"/>
              <a:ea typeface="Tahoma" pitchFamily="34" charset="0"/>
              <a:cs typeface="Tahoma" pitchFamily="34" charset="0"/>
            </a:endParaRPr>
          </a:p>
          <a:p>
            <a:pPr marL="0" indent="0" algn="just">
              <a:spcBef>
                <a:spcPts val="0"/>
              </a:spcBef>
              <a:buNone/>
            </a:pPr>
            <a:r>
              <a:rPr lang="uk-UA" b="1" dirty="0" smtClean="0">
                <a:solidFill>
                  <a:srgbClr val="FFC000"/>
                </a:solidFill>
                <a:latin typeface="Tahoma" pitchFamily="34" charset="0"/>
                <a:ea typeface="Tahoma" pitchFamily="34" charset="0"/>
                <a:cs typeface="Tahoma" pitchFamily="34" charset="0"/>
              </a:rPr>
              <a:t>- </a:t>
            </a:r>
            <a:r>
              <a:rPr lang="en-US" b="1" dirty="0" smtClean="0">
                <a:solidFill>
                  <a:srgbClr val="FFC000"/>
                </a:solidFill>
                <a:latin typeface="Tahoma" pitchFamily="34" charset="0"/>
                <a:ea typeface="Tahoma" pitchFamily="34" charset="0"/>
                <a:cs typeface="Tahoma" pitchFamily="34" charset="0"/>
              </a:rPr>
              <a:t>be more involved in their client's business</a:t>
            </a:r>
            <a:endParaRPr lang="uk-UA" b="1" dirty="0" smtClean="0">
              <a:solidFill>
                <a:srgbClr val="FFC000"/>
              </a:solidFill>
              <a:latin typeface="Tahoma" pitchFamily="34" charset="0"/>
              <a:ea typeface="Tahoma" pitchFamily="34" charset="0"/>
              <a:cs typeface="Tahoma" pitchFamily="34" charset="0"/>
            </a:endParaRPr>
          </a:p>
          <a:p>
            <a:pPr marL="0" indent="0" algn="just">
              <a:spcBef>
                <a:spcPts val="0"/>
              </a:spcBef>
              <a:buNone/>
            </a:pPr>
            <a:endParaRPr lang="uk-UA" b="1" dirty="0" smtClean="0">
              <a:solidFill>
                <a:srgbClr val="FFC000"/>
              </a:solidFill>
              <a:latin typeface="Tahoma" pitchFamily="34" charset="0"/>
              <a:ea typeface="Tahoma" pitchFamily="34" charset="0"/>
              <a:cs typeface="Tahoma" pitchFamily="34" charset="0"/>
            </a:endParaRPr>
          </a:p>
          <a:p>
            <a:pPr marL="0" indent="0" algn="just">
              <a:spcBef>
                <a:spcPts val="0"/>
              </a:spcBef>
              <a:buNone/>
            </a:pPr>
            <a:r>
              <a:rPr lang="en-US" b="1" dirty="0" smtClean="0">
                <a:solidFill>
                  <a:srgbClr val="FFC000"/>
                </a:solidFill>
                <a:latin typeface="Tahoma" pitchFamily="34" charset="0"/>
                <a:ea typeface="Tahoma" pitchFamily="34" charset="0"/>
                <a:cs typeface="Tahoma" pitchFamily="34" charset="0"/>
              </a:rPr>
              <a:t>The accountant has become a business consultant rather than a mathematical tool</a:t>
            </a:r>
            <a:endParaRPr lang="uk-UA" b="1" dirty="0">
              <a:solidFill>
                <a:srgbClr val="FFC000"/>
              </a:solidFill>
              <a:latin typeface="Tahoma" pitchFamily="34" charset="0"/>
              <a:ea typeface="Tahoma" pitchFamily="34" charset="0"/>
              <a:cs typeface="Tahoma" pitchFamily="34" charset="0"/>
            </a:endParaRPr>
          </a:p>
        </p:txBody>
      </p:sp>
      <p:pic>
        <p:nvPicPr>
          <p:cNvPr id="5" name="Рисунок 4"/>
          <p:cNvPicPr/>
          <p:nvPr/>
        </p:nvPicPr>
        <p:blipFill>
          <a:blip r:embed="rId2" cstate="print"/>
          <a:srcRect/>
          <a:stretch>
            <a:fillRect/>
          </a:stretch>
        </p:blipFill>
        <p:spPr bwMode="auto">
          <a:xfrm>
            <a:off x="6588224" y="2708920"/>
            <a:ext cx="2268860" cy="12961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64704"/>
            <a:ext cx="9144000" cy="864096"/>
          </a:xfrm>
        </p:spPr>
        <p:txBody>
          <a:bodyPr>
            <a:noAutofit/>
          </a:bodyPr>
          <a:lstStyle/>
          <a:p>
            <a:pPr algn="ctr"/>
            <a:r>
              <a:rPr lang="en-US" sz="3200" b="1" dirty="0" smtClean="0">
                <a:solidFill>
                  <a:srgbClr val="FF0000"/>
                </a:solidFill>
                <a:latin typeface="Tahoma" pitchFamily="34" charset="0"/>
                <a:ea typeface="Tahoma" pitchFamily="34" charset="0"/>
                <a:cs typeface="Tahoma" pitchFamily="34" charset="0"/>
              </a:rPr>
              <a:t>A typical computerized accounting package will offer a number of different facilities,  that include:</a:t>
            </a:r>
            <a:endParaRPr lang="uk-UA" sz="3200" b="1" dirty="0">
              <a:solidFill>
                <a:srgbClr val="FF0000"/>
              </a:solidFill>
              <a:latin typeface="Tahoma" pitchFamily="34" charset="0"/>
              <a:ea typeface="Tahoma" pitchFamily="34" charset="0"/>
              <a:cs typeface="Tahoma" pitchFamily="34" charset="0"/>
            </a:endParaRPr>
          </a:p>
        </p:txBody>
      </p:sp>
      <p:sp>
        <p:nvSpPr>
          <p:cNvPr id="3" name="Содержимое 2"/>
          <p:cNvSpPr>
            <a:spLocks noGrp="1"/>
          </p:cNvSpPr>
          <p:nvPr>
            <p:ph idx="1"/>
          </p:nvPr>
        </p:nvSpPr>
        <p:spPr>
          <a:xfrm>
            <a:off x="395536" y="1628800"/>
            <a:ext cx="8229600" cy="3600400"/>
          </a:xfrm>
        </p:spPr>
        <p:txBody>
          <a:bodyPr>
            <a:noAutofit/>
          </a:bodyPr>
          <a:lstStyle/>
          <a:p>
            <a:endParaRPr lang="en-US" sz="2000" dirty="0" smtClean="0"/>
          </a:p>
          <a:p>
            <a:pPr marL="0" indent="0" algn="just">
              <a:lnSpc>
                <a:spcPct val="120000"/>
              </a:lnSpc>
              <a:spcBef>
                <a:spcPts val="0"/>
              </a:spcBef>
              <a:buNone/>
            </a:pPr>
            <a:r>
              <a:rPr lang="en-US" sz="2000" dirty="0" smtClean="0">
                <a:latin typeface="Arial" pitchFamily="34" charset="0"/>
                <a:cs typeface="Arial" pitchFamily="34" charset="0"/>
              </a:rPr>
              <a:t> </a:t>
            </a:r>
            <a:r>
              <a:rPr lang="en-US" sz="2000" b="1" dirty="0" smtClean="0">
                <a:solidFill>
                  <a:srgbClr val="FFC000"/>
                </a:solidFill>
                <a:latin typeface="Times New Roman" pitchFamily="18" charset="0"/>
                <a:cs typeface="Times New Roman" pitchFamily="18" charset="0"/>
              </a:rPr>
              <a:t>- on-screen input and printout of sales invoices; </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automatic updating of customer accounts in the Sales ledger;</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recording of suppliers’ invoices; </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automatic updating of suppliers' accounts in the purchases ledger;</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recording of bank receipts;</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making payments to suppliers and for expenses; </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automatic updating of the General ledger; </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automatic adjustment of stock records; </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integration of a business database with the accounting program;</a:t>
            </a:r>
          </a:p>
          <a:p>
            <a:pPr marL="0" indent="0" algn="just">
              <a:lnSpc>
                <a:spcPct val="120000"/>
              </a:lnSpc>
              <a:spcBef>
                <a:spcPts val="0"/>
              </a:spcBef>
              <a:buNone/>
            </a:pPr>
            <a:r>
              <a:rPr lang="en-US" sz="2000" b="1" dirty="0" smtClean="0">
                <a:solidFill>
                  <a:srgbClr val="FFC000"/>
                </a:solidFill>
                <a:latin typeface="Times New Roman" pitchFamily="18" charset="0"/>
                <a:cs typeface="Times New Roman" pitchFamily="18" charset="0"/>
              </a:rPr>
              <a:t> - automatic calculation of payroll and associated entries</a:t>
            </a:r>
            <a:endParaRPr lang="uk-UA" sz="2000" b="1" dirty="0">
              <a:solidFill>
                <a:srgbClr val="FFC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вал 3"/>
          <p:cNvSpPr/>
          <p:nvPr/>
        </p:nvSpPr>
        <p:spPr>
          <a:xfrm>
            <a:off x="2915816" y="2132856"/>
            <a:ext cx="2736304" cy="1871968"/>
          </a:xfrm>
          <a:prstGeom prst="ellipse">
            <a:avLst/>
          </a:prstGeom>
          <a:solidFill>
            <a:schemeClr val="bg1"/>
          </a:solidFill>
          <a:ln w="9525"/>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dirty="0" smtClean="0">
                <a:ln w="3175">
                  <a:solidFill>
                    <a:schemeClr val="tx1"/>
                  </a:solidFill>
                </a:ln>
                <a:solidFill>
                  <a:srgbClr val="FF0000"/>
                </a:solidFill>
                <a:latin typeface="Tahoma" pitchFamily="34" charset="0"/>
                <a:ea typeface="Tahoma" pitchFamily="34" charset="0"/>
                <a:cs typeface="Tahoma" pitchFamily="34" charset="0"/>
              </a:rPr>
              <a:t>The main advantages of a computerized accounting system</a:t>
            </a:r>
            <a:endParaRPr lang="uk-UA" sz="2000" b="1" dirty="0">
              <a:ln w="3175">
                <a:solidFill>
                  <a:schemeClr val="tx1"/>
                </a:solidFill>
              </a:ln>
              <a:solidFill>
                <a:srgbClr val="FF0000"/>
              </a:solidFill>
              <a:latin typeface="Tahoma" pitchFamily="34" charset="0"/>
              <a:ea typeface="Tahoma" pitchFamily="34" charset="0"/>
              <a:cs typeface="Tahoma" pitchFamily="34" charset="0"/>
            </a:endParaRPr>
          </a:p>
        </p:txBody>
      </p:sp>
      <p:cxnSp>
        <p:nvCxnSpPr>
          <p:cNvPr id="7" name="Прямая со стрелкой 6"/>
          <p:cNvCxnSpPr>
            <a:stCxn id="4" idx="0"/>
            <a:endCxn id="36" idx="2"/>
          </p:cNvCxnSpPr>
          <p:nvPr/>
        </p:nvCxnSpPr>
        <p:spPr>
          <a:xfrm flipV="1">
            <a:off x="4283968" y="1340768"/>
            <a:ext cx="324036" cy="792088"/>
          </a:xfrm>
          <a:prstGeom prst="straightConnector1">
            <a:avLst/>
          </a:prstGeom>
          <a:ln w="952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2" name="Прямая со стрелкой 11"/>
          <p:cNvCxnSpPr>
            <a:stCxn id="4" idx="7"/>
            <a:endCxn id="37" idx="1"/>
          </p:cNvCxnSpPr>
          <p:nvPr/>
        </p:nvCxnSpPr>
        <p:spPr>
          <a:xfrm flipV="1">
            <a:off x="5251397" y="1448780"/>
            <a:ext cx="904779" cy="9582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4" idx="6"/>
            <a:endCxn id="38" idx="1"/>
          </p:cNvCxnSpPr>
          <p:nvPr/>
        </p:nvCxnSpPr>
        <p:spPr>
          <a:xfrm>
            <a:off x="5652120" y="3068840"/>
            <a:ext cx="864096" cy="1081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a:stCxn id="4" idx="5"/>
            <a:endCxn id="75" idx="1"/>
          </p:cNvCxnSpPr>
          <p:nvPr/>
        </p:nvCxnSpPr>
        <p:spPr>
          <a:xfrm>
            <a:off x="5251397" y="3730681"/>
            <a:ext cx="760763" cy="8144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a:stCxn id="4" idx="4"/>
            <a:endCxn id="80" idx="0"/>
          </p:cNvCxnSpPr>
          <p:nvPr/>
        </p:nvCxnSpPr>
        <p:spPr>
          <a:xfrm flipH="1">
            <a:off x="4247964" y="4004824"/>
            <a:ext cx="36004" cy="100835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a:stCxn id="4" idx="1"/>
            <a:endCxn id="43" idx="2"/>
          </p:cNvCxnSpPr>
          <p:nvPr/>
        </p:nvCxnSpPr>
        <p:spPr>
          <a:xfrm flipH="1" flipV="1">
            <a:off x="2447764" y="1772816"/>
            <a:ext cx="868775" cy="63418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a:stCxn id="4" idx="2"/>
            <a:endCxn id="53" idx="3"/>
          </p:cNvCxnSpPr>
          <p:nvPr/>
        </p:nvCxnSpPr>
        <p:spPr>
          <a:xfrm flipH="1">
            <a:off x="2123728" y="3068840"/>
            <a:ext cx="792088" cy="1441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4" idx="3"/>
          </p:cNvCxnSpPr>
          <p:nvPr/>
        </p:nvCxnSpPr>
        <p:spPr>
          <a:xfrm flipH="1">
            <a:off x="2411761" y="3730681"/>
            <a:ext cx="904778" cy="800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Скругленный прямоугольник 35"/>
          <p:cNvSpPr/>
          <p:nvPr/>
        </p:nvSpPr>
        <p:spPr>
          <a:xfrm>
            <a:off x="3923928" y="836712"/>
            <a:ext cx="1368152" cy="50405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Speed</a:t>
            </a:r>
            <a:endParaRPr lang="uk-UA" b="1" dirty="0">
              <a:solidFill>
                <a:schemeClr val="tx1"/>
              </a:solidFill>
              <a:latin typeface="Tahoma" pitchFamily="34" charset="0"/>
              <a:ea typeface="Tahoma" pitchFamily="34" charset="0"/>
              <a:cs typeface="Tahoma" pitchFamily="34" charset="0"/>
            </a:endParaRPr>
          </a:p>
        </p:txBody>
      </p:sp>
      <p:sp>
        <p:nvSpPr>
          <p:cNvPr id="37" name="Скругленный прямоугольник 36"/>
          <p:cNvSpPr/>
          <p:nvPr/>
        </p:nvSpPr>
        <p:spPr>
          <a:xfrm>
            <a:off x="6156176" y="1196752"/>
            <a:ext cx="1728192" cy="50405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Accuracy</a:t>
            </a:r>
            <a:endParaRPr lang="uk-UA" sz="2000" b="1" dirty="0">
              <a:solidFill>
                <a:schemeClr val="tx1"/>
              </a:solidFill>
              <a:latin typeface="Tahoma" pitchFamily="34" charset="0"/>
              <a:ea typeface="Tahoma" pitchFamily="34" charset="0"/>
              <a:cs typeface="Tahoma" pitchFamily="34" charset="0"/>
            </a:endParaRPr>
          </a:p>
        </p:txBody>
      </p:sp>
      <p:sp>
        <p:nvSpPr>
          <p:cNvPr id="38" name="Скругленный прямоугольник 37"/>
          <p:cNvSpPr/>
          <p:nvPr/>
        </p:nvSpPr>
        <p:spPr>
          <a:xfrm>
            <a:off x="6516216" y="2708920"/>
            <a:ext cx="2627784" cy="936104"/>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Automatic document production</a:t>
            </a:r>
            <a:endParaRPr lang="uk-UA" sz="2000" b="1" dirty="0">
              <a:solidFill>
                <a:schemeClr val="tx1"/>
              </a:solidFill>
              <a:latin typeface="Tahoma" pitchFamily="34" charset="0"/>
              <a:ea typeface="Tahoma" pitchFamily="34" charset="0"/>
              <a:cs typeface="Tahoma" pitchFamily="34" charset="0"/>
            </a:endParaRPr>
          </a:p>
        </p:txBody>
      </p:sp>
      <p:sp>
        <p:nvSpPr>
          <p:cNvPr id="43" name="Скругленный прямоугольник 42"/>
          <p:cNvSpPr/>
          <p:nvPr/>
        </p:nvSpPr>
        <p:spPr>
          <a:xfrm>
            <a:off x="1403648" y="980728"/>
            <a:ext cx="2088232" cy="792088"/>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Up-to-date information</a:t>
            </a:r>
            <a:endParaRPr lang="uk-UA" sz="2000" b="1" dirty="0">
              <a:solidFill>
                <a:schemeClr val="tx1"/>
              </a:solidFill>
              <a:latin typeface="Tahoma" pitchFamily="34" charset="0"/>
              <a:ea typeface="Tahoma" pitchFamily="34" charset="0"/>
              <a:cs typeface="Tahoma" pitchFamily="34" charset="0"/>
            </a:endParaRPr>
          </a:p>
        </p:txBody>
      </p:sp>
      <p:sp>
        <p:nvSpPr>
          <p:cNvPr id="53" name="Скругленный прямоугольник 52"/>
          <p:cNvSpPr/>
          <p:nvPr/>
        </p:nvSpPr>
        <p:spPr>
          <a:xfrm>
            <a:off x="0" y="2780928"/>
            <a:ext cx="2123728" cy="86409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Availability of information</a:t>
            </a:r>
            <a:endParaRPr lang="uk-UA" sz="2000" b="1" dirty="0">
              <a:solidFill>
                <a:schemeClr val="tx1"/>
              </a:solidFill>
              <a:latin typeface="Tahoma" pitchFamily="34" charset="0"/>
              <a:ea typeface="Tahoma" pitchFamily="34" charset="0"/>
              <a:cs typeface="Tahoma" pitchFamily="34" charset="0"/>
            </a:endParaRPr>
          </a:p>
        </p:txBody>
      </p:sp>
      <p:sp>
        <p:nvSpPr>
          <p:cNvPr id="59" name="Скругленный прямоугольник 58"/>
          <p:cNvSpPr/>
          <p:nvPr/>
        </p:nvSpPr>
        <p:spPr>
          <a:xfrm>
            <a:off x="683568" y="4221088"/>
            <a:ext cx="1728192" cy="64807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Legibility</a:t>
            </a:r>
            <a:endParaRPr lang="uk-UA" sz="2000" b="1" dirty="0">
              <a:solidFill>
                <a:schemeClr val="tx1"/>
              </a:solidFill>
              <a:latin typeface="Tahoma" pitchFamily="34" charset="0"/>
              <a:ea typeface="Tahoma" pitchFamily="34" charset="0"/>
              <a:cs typeface="Tahoma" pitchFamily="34" charset="0"/>
            </a:endParaRPr>
          </a:p>
        </p:txBody>
      </p:sp>
      <p:sp>
        <p:nvSpPr>
          <p:cNvPr id="75" name="Скругленный прямоугольник 74"/>
          <p:cNvSpPr/>
          <p:nvPr/>
        </p:nvSpPr>
        <p:spPr>
          <a:xfrm>
            <a:off x="6012160" y="4293096"/>
            <a:ext cx="1656184" cy="50405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Cost savings</a:t>
            </a:r>
            <a:endParaRPr lang="uk-UA" sz="2000" b="1" dirty="0">
              <a:solidFill>
                <a:schemeClr val="tx1"/>
              </a:solidFill>
              <a:latin typeface="Tahoma" pitchFamily="34" charset="0"/>
              <a:ea typeface="Tahoma" pitchFamily="34" charset="0"/>
              <a:cs typeface="Tahoma" pitchFamily="34" charset="0"/>
            </a:endParaRPr>
          </a:p>
        </p:txBody>
      </p:sp>
      <p:sp>
        <p:nvSpPr>
          <p:cNvPr id="80" name="Скругленный прямоугольник 79"/>
          <p:cNvSpPr/>
          <p:nvPr/>
        </p:nvSpPr>
        <p:spPr>
          <a:xfrm>
            <a:off x="2627784" y="5013176"/>
            <a:ext cx="3240360" cy="86409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ahoma" pitchFamily="34" charset="0"/>
                <a:ea typeface="Tahoma" pitchFamily="34" charset="0"/>
                <a:cs typeface="Tahoma" pitchFamily="34" charset="0"/>
              </a:rPr>
              <a:t>The ability to deal in multiple currencies easily</a:t>
            </a:r>
            <a:endParaRPr lang="uk-UA" sz="2000" b="1" dirty="0">
              <a:solidFill>
                <a:schemeClr val="tx1"/>
              </a:solidFill>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3826768" cy="5721499"/>
          </a:xfrm>
        </p:spPr>
        <p:txBody>
          <a:bodyPr>
            <a:noAutofit/>
          </a:bodyPr>
          <a:lstStyle/>
          <a:p>
            <a:pPr algn="ctr">
              <a:buNone/>
            </a:pPr>
            <a:r>
              <a:rPr lang="en-US" sz="3600" b="1" dirty="0" smtClean="0">
                <a:latin typeface="Tahoma" pitchFamily="34" charset="0"/>
                <a:ea typeface="Tahoma" pitchFamily="34" charset="0"/>
                <a:cs typeface="Tahoma" pitchFamily="34" charset="0"/>
              </a:rPr>
              <a:t>An accountant is considered to be a cultural, well-behaved person, who wears neat business clothes and has good manners</a:t>
            </a:r>
            <a:endParaRPr lang="ru-RU" sz="3600" b="1" dirty="0">
              <a:latin typeface="Tahoma" pitchFamily="34" charset="0"/>
              <a:ea typeface="Tahoma" pitchFamily="34" charset="0"/>
              <a:cs typeface="Tahoma" pitchFamily="34" charset="0"/>
            </a:endParaRPr>
          </a:p>
        </p:txBody>
      </p:sp>
      <p:pic>
        <p:nvPicPr>
          <p:cNvPr id="9218" name="Picture 2"/>
          <p:cNvPicPr>
            <a:picLocks noChangeAspect="1" noChangeArrowheads="1"/>
          </p:cNvPicPr>
          <p:nvPr/>
        </p:nvPicPr>
        <p:blipFill>
          <a:blip r:embed="rId2" cstate="print"/>
          <a:srcRect/>
          <a:stretch>
            <a:fillRect/>
          </a:stretch>
        </p:blipFill>
        <p:spPr bwMode="auto">
          <a:xfrm>
            <a:off x="4283968" y="0"/>
            <a:ext cx="4860032"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0"/>
            <a:ext cx="8352928" cy="6381328"/>
          </a:xfrm>
          <a:solidFill>
            <a:srgbClr val="760000"/>
          </a:solidFill>
        </p:spPr>
        <p:txBody>
          <a:bodyPr>
            <a:normAutofit fontScale="70000" lnSpcReduction="20000"/>
          </a:bodyPr>
          <a:lstStyle/>
          <a:p>
            <a:pPr algn="r">
              <a:buNone/>
            </a:pPr>
            <a:r>
              <a:rPr lang="en-US" sz="3500" b="1" i="1" u="sng" dirty="0" smtClean="0">
                <a:solidFill>
                  <a:srgbClr val="FFFF00"/>
                </a:solidFill>
                <a:latin typeface="Tahoma" pitchFamily="34" charset="0"/>
                <a:ea typeface="Tahoma" pitchFamily="34" charset="0"/>
                <a:cs typeface="Tahoma" pitchFamily="34" charset="0"/>
              </a:rPr>
              <a:t>To sum up:</a:t>
            </a:r>
          </a:p>
          <a:p>
            <a:pPr algn="ctr">
              <a:buNone/>
            </a:pPr>
            <a:r>
              <a:rPr lang="en-US" sz="5100" b="1" dirty="0" smtClean="0">
                <a:solidFill>
                  <a:srgbClr val="FFFF00"/>
                </a:solidFill>
                <a:latin typeface="Tahoma" pitchFamily="34" charset="0"/>
                <a:ea typeface="Tahoma" pitchFamily="34" charset="0"/>
                <a:cs typeface="Tahoma" pitchFamily="34" charset="0"/>
              </a:rPr>
              <a:t>Modern accountants are talented, skillful, knowledgeable specialists which work effectively, earn much and at the same time are satisfied with their job opportunities. Accountants are bright self-confident personalities with rich life full of positive emotions, impressions and dreams!</a:t>
            </a:r>
          </a:p>
          <a:p>
            <a:pPr algn="ctr">
              <a:buNone/>
            </a:pPr>
            <a:r>
              <a:rPr lang="en-US" sz="5000" b="1" dirty="0" smtClean="0">
                <a:latin typeface="Tahoma" pitchFamily="34" charset="0"/>
                <a:ea typeface="Tahoma" pitchFamily="34" charset="0"/>
                <a:cs typeface="Tahoma" pitchFamily="34" charset="0"/>
              </a:rPr>
              <a:t>WE ARE FOND OF ACCOUNTING AND WE ARE PROUD TO BE ACCOUNTANTS!</a:t>
            </a:r>
            <a:endParaRPr lang="ru-RU" sz="5000" b="1"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a:stretch>
            <a:fillRect/>
          </a:stretch>
        </p:blipFill>
        <p:spPr>
          <a:xfrm>
            <a:off x="611560" y="332656"/>
            <a:ext cx="8064895" cy="6192688"/>
          </a:xfrm>
          <a:prstGeom prst="rect">
            <a:avLst/>
          </a:prstGeom>
        </p:spPr>
      </p:pic>
    </p:spTree>
    <p:extLst>
      <p:ext uri="{BB962C8B-B14F-4D97-AF65-F5344CB8AC3E}">
        <p14:creationId xmlns:p14="http://schemas.microsoft.com/office/powerpoint/2010/main" val="16722476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11560" y="188640"/>
            <a:ext cx="7848872" cy="4525963"/>
          </a:xfrm>
        </p:spPr>
        <p:txBody>
          <a:bodyPr>
            <a:normAutofit/>
          </a:bodyPr>
          <a:lstStyle/>
          <a:p>
            <a:pPr algn="ctr">
              <a:buNone/>
            </a:pPr>
            <a:r>
              <a:rPr lang="en-US" sz="6000" b="1" dirty="0" smtClean="0">
                <a:solidFill>
                  <a:srgbClr val="FFFF00"/>
                </a:solidFill>
                <a:latin typeface="Tahoma" pitchFamily="34" charset="0"/>
                <a:ea typeface="Tahoma" pitchFamily="34" charset="0"/>
                <a:cs typeface="Tahoma" pitchFamily="34" charset="0"/>
              </a:rPr>
              <a:t>Thank You  for attention! </a:t>
            </a:r>
          </a:p>
          <a:p>
            <a:pPr algn="ctr">
              <a:buNone/>
            </a:pPr>
            <a:r>
              <a:rPr lang="en-US" sz="6000" b="1" dirty="0" smtClean="0">
                <a:solidFill>
                  <a:srgbClr val="FFFF00"/>
                </a:solidFill>
                <a:latin typeface="Tahoma" pitchFamily="34" charset="0"/>
                <a:ea typeface="Tahoma" pitchFamily="34" charset="0"/>
                <a:cs typeface="Tahoma" pitchFamily="34" charset="0"/>
              </a:rPr>
              <a:t>Have a nice day!</a:t>
            </a:r>
            <a:endParaRPr lang="ru-RU" sz="6000" b="1" dirty="0">
              <a:solidFill>
                <a:srgbClr val="FFFF00"/>
              </a:solidFill>
              <a:latin typeface="Tahoma" pitchFamily="34" charset="0"/>
              <a:ea typeface="Tahoma" pitchFamily="34" charset="0"/>
              <a:cs typeface="Tahoma" pitchFamily="34" charset="0"/>
            </a:endParaRPr>
          </a:p>
        </p:txBody>
      </p:sp>
      <p:pic>
        <p:nvPicPr>
          <p:cNvPr id="17410" name="Picture 2"/>
          <p:cNvPicPr>
            <a:picLocks noChangeAspect="1" noChangeArrowheads="1"/>
          </p:cNvPicPr>
          <p:nvPr/>
        </p:nvPicPr>
        <p:blipFill>
          <a:blip r:embed="rId2" cstate="print"/>
          <a:srcRect/>
          <a:stretch>
            <a:fillRect/>
          </a:stretch>
        </p:blipFill>
        <p:spPr bwMode="auto">
          <a:xfrm rot="1016659">
            <a:off x="1431591" y="3545354"/>
            <a:ext cx="3168352" cy="2640293"/>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srcRect/>
          <a:stretch>
            <a:fillRect/>
          </a:stretch>
        </p:blipFill>
        <p:spPr bwMode="auto">
          <a:xfrm rot="20439715">
            <a:off x="5108641" y="3692267"/>
            <a:ext cx="2992483" cy="2572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88640"/>
            <a:ext cx="8892480" cy="5937523"/>
          </a:xfrm>
          <a:solidFill>
            <a:schemeClr val="accent1">
              <a:lumMod val="50000"/>
            </a:schemeClr>
          </a:solidFill>
        </p:spPr>
        <p:txBody>
          <a:bodyPr>
            <a:normAutofit/>
          </a:bodyPr>
          <a:lstStyle/>
          <a:p>
            <a:pPr algn="ctr">
              <a:buNone/>
            </a:pPr>
            <a:r>
              <a:rPr lang="en-US" sz="4000" b="1" dirty="0" smtClean="0">
                <a:latin typeface="Tahoma" pitchFamily="34" charset="0"/>
                <a:ea typeface="Tahoma" pitchFamily="34" charset="0"/>
                <a:cs typeface="Tahoma" pitchFamily="34" charset="0"/>
              </a:rPr>
              <a:t>In short, an accountant knows not only the appropriate rules of behavior, but also how to dress in an appropriate way in order to make a good impression</a:t>
            </a:r>
            <a:endParaRPr lang="ru-RU" sz="4000" dirty="0" smtClean="0"/>
          </a:p>
          <a:p>
            <a:pPr>
              <a:buNone/>
            </a:pPr>
            <a:endParaRPr lang="ru-RU" dirty="0"/>
          </a:p>
        </p:txBody>
      </p:sp>
      <p:pic>
        <p:nvPicPr>
          <p:cNvPr id="10242" name="Picture 2"/>
          <p:cNvPicPr>
            <a:picLocks noChangeAspect="1" noChangeArrowheads="1"/>
          </p:cNvPicPr>
          <p:nvPr/>
        </p:nvPicPr>
        <p:blipFill>
          <a:blip r:embed="rId2" cstate="print"/>
          <a:srcRect/>
          <a:stretch>
            <a:fillRect/>
          </a:stretch>
        </p:blipFill>
        <p:spPr bwMode="auto">
          <a:xfrm>
            <a:off x="899592" y="3356992"/>
            <a:ext cx="7704856" cy="35010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хническая">
  <a:themeElements>
    <a:clrScheme name="Техническая">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Техническая">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Техническая">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Urban</Template>
  <TotalTime>317</TotalTime>
  <Words>2268</Words>
  <Application>Microsoft Office PowerPoint</Application>
  <PresentationFormat>Экран (4:3)</PresentationFormat>
  <Paragraphs>257</Paragraphs>
  <Slides>82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82</vt:i4>
      </vt:variant>
    </vt:vector>
  </HeadingPairs>
  <TitlesOfParts>
    <vt:vector size="83" baseType="lpstr">
      <vt:lpstr>Техническая</vt:lpstr>
      <vt:lpstr>Презентация PowerPoint</vt:lpstr>
      <vt:lpstr>Презентация PowerPoint</vt:lpstr>
      <vt:lpstr>Презентация PowerPoint</vt:lpstr>
      <vt:lpstr>  1.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2.  accounting is  only for gifted  and  skillful </vt:lpstr>
      <vt:lpstr>Accountant’s skills</vt:lpstr>
      <vt:lpstr>Презентация PowerPoint</vt:lpstr>
      <vt:lpstr>Spheres of accounting</vt:lpstr>
      <vt:lpstr>Spheres of accounting</vt:lpstr>
      <vt:lpstr>Forensic accounting includes such knowledge as</vt:lpstr>
      <vt:lpstr>Spheres of accounting</vt:lpstr>
      <vt:lpstr>Презентация PowerPoint</vt:lpstr>
      <vt:lpstr>Accountants HAVE TO BE TALENTED individuals  and they mostly ARE! </vt:lpstr>
      <vt:lpstr>LIFE IS MORE THAN WORK! Accountants do not only play tricks with figures, they often write poems, play violin or piano, paint portraits of dance. A real accountant doesn’t only work,  a real accountant lives  bright life full of art and joy!</vt:lpstr>
      <vt:lpstr>3.  accounting is extremely important because accountants Take part in  decision making </vt:lpstr>
      <vt:lpstr>Презентация PowerPoint</vt:lpstr>
      <vt:lpstr>Decision making in accounting</vt:lpstr>
      <vt:lpstr>Kinds of decisions made by an accountant</vt:lpstr>
      <vt:lpstr>Forecasting</vt:lpstr>
      <vt:lpstr>‘Make or Buy’ Analysis</vt:lpstr>
      <vt:lpstr>Consequences </vt:lpstr>
      <vt:lpstr>4. This Job Is a very WELL-PAID  JOB!</vt:lpstr>
      <vt:lpstr>Factors that Affect Salary Potential for Accountants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5. EMPLOY-MENT STABILITY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6.  Huge availability  of job opportu-nities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7.  Possibility to work  at home  </vt:lpstr>
      <vt:lpstr>Презентация PowerPoint</vt:lpstr>
      <vt:lpstr>Презентация PowerPoint</vt:lpstr>
      <vt:lpstr>A freelance accountant, as the name suggests handles the financial accounts of clients they work for. Freelance accountants are mostly hired by small businesses as they cannot afford to have a salaried accountant</vt:lpstr>
      <vt:lpstr>Презентация PowerPoint</vt:lpstr>
      <vt:lpstr>Презентация PowerPoint</vt:lpstr>
      <vt:lpstr>Nature of work </vt:lpstr>
      <vt:lpstr>As a freelance accountant your regular tasks include:</vt:lpstr>
      <vt:lpstr>Moonlighter - a person who holds a second job  (usually after hours)</vt:lpstr>
      <vt:lpstr>Презентация PowerPoint</vt:lpstr>
      <vt:lpstr>Презентация PowerPoint</vt:lpstr>
      <vt:lpstr>CPAs explain:</vt:lpstr>
      <vt:lpstr>Презентация PowerPoint</vt:lpstr>
      <vt:lpstr>Презентация PowerPoint</vt:lpstr>
      <vt:lpstr>8.  modern accountants SAY NO TO EXTRA-HOURS, work overload and stresses! </vt:lpstr>
      <vt:lpstr>Презентация PowerPoint</vt:lpstr>
      <vt:lpstr>Презентация PowerPoint</vt:lpstr>
      <vt:lpstr>Презентация PowerPoint</vt:lpstr>
      <vt:lpstr>Презентация PowerPoint</vt:lpstr>
      <vt:lpstr>Презентация PowerPoint</vt:lpstr>
      <vt:lpstr>Computers have changed the nature of accounting, turning it into a fast-paced and dynamic profession</vt:lpstr>
      <vt:lpstr>A typical computerized accounting package will offer a number of different facilities,  that include:</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Серж</dc:creator>
  <cp:lastModifiedBy>Гладышевский А.А.</cp:lastModifiedBy>
  <cp:revision>32</cp:revision>
  <dcterms:created xsi:type="dcterms:W3CDTF">2014-05-11T10:32:08Z</dcterms:created>
  <dcterms:modified xsi:type="dcterms:W3CDTF">2014-05-12T10:01:09Z</dcterms:modified>
</cp:coreProperties>
</file>