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61" r:id="rId4"/>
    <p:sldId id="262" r:id="rId5"/>
    <p:sldId id="258" r:id="rId6"/>
    <p:sldId id="259" r:id="rId7"/>
    <p:sldId id="263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54EA9FF-7D9D-4E9A-8F50-7229FD2B16A6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616B02E-9AE7-4E06-BB28-3189804558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A9FF-7D9D-4E9A-8F50-7229FD2B16A6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B02E-9AE7-4E06-BB28-3189804558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A9FF-7D9D-4E9A-8F50-7229FD2B16A6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B02E-9AE7-4E06-BB28-3189804558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54EA9FF-7D9D-4E9A-8F50-7229FD2B16A6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B02E-9AE7-4E06-BB28-3189804558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54EA9FF-7D9D-4E9A-8F50-7229FD2B16A6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616B02E-9AE7-4E06-BB28-3189804558C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54EA9FF-7D9D-4E9A-8F50-7229FD2B16A6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616B02E-9AE7-4E06-BB28-3189804558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54EA9FF-7D9D-4E9A-8F50-7229FD2B16A6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616B02E-9AE7-4E06-BB28-3189804558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A9FF-7D9D-4E9A-8F50-7229FD2B16A6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B02E-9AE7-4E06-BB28-3189804558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54EA9FF-7D9D-4E9A-8F50-7229FD2B16A6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616B02E-9AE7-4E06-BB28-3189804558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54EA9FF-7D9D-4E9A-8F50-7229FD2B16A6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616B02E-9AE7-4E06-BB28-3189804558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54EA9FF-7D9D-4E9A-8F50-7229FD2B16A6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616B02E-9AE7-4E06-BB28-3189804558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54EA9FF-7D9D-4E9A-8F50-7229FD2B16A6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616B02E-9AE7-4E06-BB28-3189804558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062912" cy="288032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6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4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MECHANISM OF THE NET PROFIT DISTRIBUTION AND USAGE </a:t>
            </a:r>
            <a:endParaRPr lang="ru-RU" sz="54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6016" y="4221088"/>
            <a:ext cx="442798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Group AA-68</a:t>
            </a:r>
          </a:p>
          <a:p>
            <a:pPr algn="ctr"/>
            <a:endParaRPr lang="en-US" sz="4000" b="1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0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Maryna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Kolesnikova</a:t>
            </a:r>
            <a:endParaRPr lang="en-US" sz="4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016070">
            <a:off x="515946" y="4036355"/>
            <a:ext cx="223837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16720">
            <a:off x="2376108" y="3920731"/>
            <a:ext cx="2466975" cy="1775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50144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051720" y="476672"/>
            <a:ext cx="5544616" cy="72008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NET PROFIT </a:t>
            </a:r>
            <a:endParaRPr lang="ru-RU" sz="40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4788024" y="1196752"/>
            <a:ext cx="72008" cy="396044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499992" y="1700808"/>
            <a:ext cx="288032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467544" y="1340768"/>
            <a:ext cx="4104456" cy="129614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positive financial result of operating a business</a:t>
            </a:r>
            <a:endParaRPr lang="ru-RU" sz="28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4788024" y="1700808"/>
            <a:ext cx="216024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5004048" y="1340768"/>
            <a:ext cx="3600400" cy="129614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US" sz="2800" b="1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inidicator</a:t>
            </a:r>
            <a:r>
              <a:rPr lang="en-US" sz="28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of firm’s effectiveness</a:t>
            </a:r>
            <a:endParaRPr lang="ru-RU" sz="28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67544" y="2708920"/>
            <a:ext cx="4104456" cy="93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bases for further development </a:t>
            </a:r>
            <a:endParaRPr lang="ru-RU" sz="28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4788024" y="3140968"/>
            <a:ext cx="288032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5076056" y="2780928"/>
            <a:ext cx="3672408" cy="187220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surplus remaining after deducting total costs</a:t>
            </a:r>
            <a:endParaRPr lang="ru-RU" sz="28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4572000" y="4149080"/>
            <a:ext cx="288032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467544" y="3789040"/>
            <a:ext cx="4104456" cy="79208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</a:t>
            </a:r>
            <a:r>
              <a:rPr lang="en-US" sz="28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eduction in liabilities </a:t>
            </a:r>
            <a:endParaRPr lang="ru-RU" sz="28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>
            <a:off x="4860032" y="5157192"/>
            <a:ext cx="288032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ямоугольник 53"/>
          <p:cNvSpPr/>
          <p:nvPr/>
        </p:nvSpPr>
        <p:spPr>
          <a:xfrm>
            <a:off x="5148064" y="4797152"/>
            <a:ext cx="3600400" cy="79208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sz="28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ncrease in assets and owner’s equity</a:t>
            </a:r>
            <a:endParaRPr lang="ru-RU" sz="28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67544" y="4725144"/>
            <a:ext cx="4104456" cy="86409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reward gained by risk taking </a:t>
            </a:r>
            <a:endParaRPr lang="ru-RU" sz="28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4572000" y="3140968"/>
            <a:ext cx="216024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endCxn id="58" idx="3"/>
          </p:cNvCxnSpPr>
          <p:nvPr/>
        </p:nvCxnSpPr>
        <p:spPr>
          <a:xfrm flipH="1">
            <a:off x="4572000" y="5157192"/>
            <a:ext cx="288032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26616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400" b="1" dirty="0" smtClean="0">
                <a:solidFill>
                  <a:schemeClr val="tx1">
                    <a:lumMod val="8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PROBLEMS IN ACCOUNTING FOR NET PROFIT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en-US" sz="32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Little attention </a:t>
            </a:r>
            <a:r>
              <a:rPr lang="en-US" sz="32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 paid to </a:t>
            </a:r>
            <a:r>
              <a:rPr lang="en-US" sz="32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issues of authenticity, completeness of reflecting accounting data concerning </a:t>
            </a:r>
            <a:r>
              <a:rPr lang="en-US" sz="32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formation </a:t>
            </a:r>
            <a:r>
              <a:rPr lang="en-US" sz="32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and usage of net </a:t>
            </a:r>
            <a:r>
              <a:rPr lang="en-US" sz="32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profit</a:t>
            </a:r>
            <a:endParaRPr lang="en-US" sz="3200" b="1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Untimely payment of profits </a:t>
            </a:r>
            <a:r>
              <a:rPr lang="en-US" sz="32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tax</a:t>
            </a:r>
            <a:endParaRPr lang="en-US" sz="3200" b="1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Overstatement of profits and losses </a:t>
            </a:r>
            <a:r>
              <a:rPr lang="en-US" sz="32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sums</a:t>
            </a:r>
            <a:endParaRPr lang="en-US" sz="3200" b="1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sz="2800" b="1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sz="2800" b="1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68609">
            <a:off x="2650176" y="4644931"/>
            <a:ext cx="19050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10015">
            <a:off x="4556985" y="4743869"/>
            <a:ext cx="2051805" cy="153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50144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 Breaking of keeping tax accounting, according to the requirements of tax legislation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5. Lack of single determination of profits’ </a:t>
            </a:r>
            <a:r>
              <a:rPr lang="en-US" sz="28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types</a:t>
            </a:r>
            <a:endParaRPr lang="en-US" sz="2800" b="1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6. Correct calculation of net </a:t>
            </a:r>
            <a:r>
              <a:rPr lang="en-US" sz="28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profit</a:t>
            </a:r>
            <a:endParaRPr lang="en-US" sz="2800" b="1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7. The utilization of theoretically substantiated classification of revenues and expenses received from different kinds of </a:t>
            </a:r>
            <a:r>
              <a:rPr lang="en-US" sz="28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activities</a:t>
            </a:r>
            <a:endParaRPr lang="en-US" sz="2800" b="1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8. Lack of theoretically substantiated methodological ways of accounting for net profit distribution and usage</a:t>
            </a:r>
            <a:endParaRPr lang="ru-RU" sz="28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23728" y="476672"/>
            <a:ext cx="5328592" cy="79208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Prepared Financial statements</a:t>
            </a:r>
            <a:endParaRPr lang="ru-RU" sz="28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779912" y="1628800"/>
            <a:ext cx="2160240" cy="50405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Net profit</a:t>
            </a:r>
            <a:endParaRPr lang="ru-RU" sz="28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707904" y="2492896"/>
            <a:ext cx="2376264" cy="144016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Annual </a:t>
            </a:r>
          </a:p>
          <a:p>
            <a:pPr algn="ctr"/>
            <a:r>
              <a:rPr lang="en-US" sz="2800" b="1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Statutoty</a:t>
            </a:r>
            <a:r>
              <a:rPr lang="en-US" sz="28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meeting</a:t>
            </a:r>
            <a:endParaRPr lang="ru-RU" sz="28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Стрелка влево 25"/>
          <p:cNvSpPr/>
          <p:nvPr/>
        </p:nvSpPr>
        <p:spPr>
          <a:xfrm>
            <a:off x="3419872" y="3068960"/>
            <a:ext cx="288032" cy="288032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611560" y="1484784"/>
            <a:ext cx="2808312" cy="223224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Mandatory profit’s distribution and usage</a:t>
            </a:r>
            <a:endParaRPr lang="ru-RU" sz="28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Стрелка вправо 27"/>
          <p:cNvSpPr/>
          <p:nvPr/>
        </p:nvSpPr>
        <p:spPr>
          <a:xfrm>
            <a:off x="6084168" y="3068960"/>
            <a:ext cx="288032" cy="2880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444208" y="1484784"/>
            <a:ext cx="2376264" cy="230425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Not obligatory profit’s distribution and usage </a:t>
            </a:r>
            <a:endParaRPr lang="ru-RU" sz="28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" name="Стрелка вниз 29"/>
          <p:cNvSpPr/>
          <p:nvPr/>
        </p:nvSpPr>
        <p:spPr>
          <a:xfrm>
            <a:off x="4644008" y="1268760"/>
            <a:ext cx="288032" cy="36004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4644008" y="2132856"/>
            <a:ext cx="360040" cy="36004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>
            <a:off x="1835696" y="3717032"/>
            <a:ext cx="432048" cy="28803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>
            <a:off x="7524328" y="3789040"/>
            <a:ext cx="360040" cy="28803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539552" y="4005064"/>
            <a:ext cx="2880320" cy="244827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Business Code of Ukraine, foundation documents, the Corporate Law</a:t>
            </a:r>
            <a:endParaRPr lang="ru-RU" sz="28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444208" y="4077072"/>
            <a:ext cx="2376264" cy="237626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Foundation  documents, annual statutory meeting</a:t>
            </a:r>
            <a:endParaRPr lang="ru-RU" sz="24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4365104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  <a:solidFill>
            <a:schemeClr val="accent2">
              <a:lumMod val="50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en-US" sz="12800" b="1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8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OUR SUGGESTIONS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en-US" sz="12800" b="1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Analytical accounts to the subaccount 443 “Profit, used to in current year”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2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443.1 “Profit, used for the formation of reserve capital”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2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443.2 “Profit, used for dividend payment”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2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443.3 “Profit, used for covering losses in case of selling own issued stocks”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2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443.4 “Profit, used for production development”</a:t>
            </a:r>
          </a:p>
          <a:p>
            <a:pPr algn="ctr">
              <a:buNone/>
            </a:pPr>
            <a:endParaRPr lang="en-US" sz="112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188640"/>
            <a:ext cx="1862357" cy="162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215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en-US" sz="2800" b="1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443.4 “Profit, used for production development”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443.5 “Profit, used for social development”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443.6 “Profit, used for forming employees’ inducement funds”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en-US" sz="2800" b="1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en-US" sz="2800" b="1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501008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4725144"/>
            <a:ext cx="238125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50144"/>
          </a:xfrm>
        </p:spPr>
        <p:txBody>
          <a:bodyPr/>
          <a:lstStyle/>
          <a:p>
            <a:pPr algn="ctr">
              <a:buNone/>
            </a:pPr>
            <a:endParaRPr lang="en-US" sz="6600" b="1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6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Thanks for </a:t>
            </a:r>
            <a:r>
              <a:rPr lang="en-US" sz="6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Your attention</a:t>
            </a:r>
            <a:r>
              <a:rPr lang="en-US" sz="6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!</a:t>
            </a:r>
          </a:p>
          <a:p>
            <a:pPr algn="ctr">
              <a:buNone/>
            </a:pPr>
            <a:r>
              <a:rPr lang="en-US" sz="6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Have a nice day!</a:t>
            </a:r>
            <a:endParaRPr lang="ru-RU" sz="66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233</TotalTime>
  <Words>298</Words>
  <Application>Microsoft Office PowerPoint</Application>
  <PresentationFormat>Экран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 THE MECHANISM OF THE NET PROFIT DISTRIBUTION AND USAGE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mechanism of net profit’s distribution and usage</dc:title>
  <dc:creator>777</dc:creator>
  <cp:lastModifiedBy>Гладышевский А.А.</cp:lastModifiedBy>
  <cp:revision>6</cp:revision>
  <dcterms:created xsi:type="dcterms:W3CDTF">2014-04-14T19:58:40Z</dcterms:created>
  <dcterms:modified xsi:type="dcterms:W3CDTF">2014-04-15T20:43:14Z</dcterms:modified>
</cp:coreProperties>
</file>